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71" r:id="rId2"/>
    <p:sldId id="272" r:id="rId3"/>
    <p:sldId id="273" r:id="rId4"/>
    <p:sldId id="264" r:id="rId5"/>
    <p:sldId id="277" r:id="rId6"/>
    <p:sldId id="338" r:id="rId7"/>
    <p:sldId id="275" r:id="rId8"/>
    <p:sldId id="279" r:id="rId9"/>
    <p:sldId id="280" r:id="rId10"/>
    <p:sldId id="282" r:id="rId11"/>
    <p:sldId id="294" r:id="rId12"/>
    <p:sldId id="292" r:id="rId13"/>
    <p:sldId id="295" r:id="rId14"/>
    <p:sldId id="293" r:id="rId15"/>
    <p:sldId id="296" r:id="rId16"/>
    <p:sldId id="297" r:id="rId17"/>
    <p:sldId id="298" r:id="rId18"/>
    <p:sldId id="300" r:id="rId19"/>
    <p:sldId id="301" r:id="rId20"/>
    <p:sldId id="309" r:id="rId21"/>
    <p:sldId id="313" r:id="rId22"/>
    <p:sldId id="329" r:id="rId23"/>
    <p:sldId id="314" r:id="rId24"/>
    <p:sldId id="315" r:id="rId25"/>
    <p:sldId id="316" r:id="rId26"/>
    <p:sldId id="319" r:id="rId27"/>
    <p:sldId id="330" r:id="rId28"/>
    <p:sldId id="306" r:id="rId29"/>
    <p:sldId id="283" r:id="rId30"/>
    <p:sldId id="335" r:id="rId31"/>
    <p:sldId id="336" r:id="rId32"/>
    <p:sldId id="337" r:id="rId33"/>
    <p:sldId id="310" r:id="rId34"/>
    <p:sldId id="323" r:id="rId35"/>
    <p:sldId id="324" r:id="rId36"/>
    <p:sldId id="325" r:id="rId37"/>
    <p:sldId id="331" r:id="rId38"/>
    <p:sldId id="332" r:id="rId39"/>
    <p:sldId id="333" r:id="rId40"/>
    <p:sldId id="334" r:id="rId41"/>
    <p:sldId id="288" r:id="rId42"/>
    <p:sldId id="265" r:id="rId43"/>
  </p:sldIdLst>
  <p:sldSz cx="12192000" cy="6858000"/>
  <p:notesSz cx="6858000" cy="9144000"/>
  <p:embeddedFontLst>
    <p:embeddedFont>
      <p:font typeface="Pretendard" panose="02000503000000020004" pitchFamily="50" charset="-127"/>
      <p:regular r:id="rId46"/>
      <p:bold r:id="rId47"/>
    </p:embeddedFont>
    <p:embeddedFont>
      <p:font typeface="Pretendard Black" panose="02000A03000000020004" pitchFamily="50" charset="-127"/>
      <p:bold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82"/>
    <a:srgbClr val="224D60"/>
    <a:srgbClr val="718EA0"/>
    <a:srgbClr val="6C899B"/>
    <a:srgbClr val="F3F9FB"/>
    <a:srgbClr val="F9FCFD"/>
    <a:srgbClr val="23B0C3"/>
    <a:srgbClr val="146772"/>
    <a:srgbClr val="95E2EC"/>
    <a:srgbClr val="D0C6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86580" autoAdjust="0"/>
  </p:normalViewPr>
  <p:slideViewPr>
    <p:cSldViewPr snapToGrid="0" showGuides="1">
      <p:cViewPr varScale="1">
        <p:scale>
          <a:sx n="97" d="100"/>
          <a:sy n="97" d="100"/>
        </p:scale>
        <p:origin x="1278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80A99A2-0B44-4E9D-8CE6-04CF1571AE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EF83EA-44B3-41A9-A462-6EBD179F65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70AFE-075C-455E-B9E8-52AA490F813A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EAF1EE-EBD7-49C6-933E-96636875C1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5EED85-AAE0-48A5-94E3-4BF9F38956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C5D7B-8FB1-4DF1-BA2F-939C694FD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885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C430B-DC18-4668-8C6A-F722923DBDB0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9107B4-7929-4245-A75C-944F0F4BC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342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애니메이션 포함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107B4-7929-4245-A75C-944F0F4BC8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931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fg.fhstp.ac.at/allgemein/hands-on-docker-for-webdevelopers-wordpress-laravel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mfg.fhstp.ac.at/allgemein/hands-on-docker-for-webdevelopers-wordpress-laravel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126794"/>
            <a:ext cx="679384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Docker</a:t>
            </a:r>
            <a:r>
              <a:rPr lang="ko-KR" altLang="en-US" sz="6600" b="1" spc="-150" dirty="0">
                <a:solidFill>
                  <a:schemeClr val="bg1"/>
                </a:solidFill>
                <a:latin typeface="+mj-ea"/>
                <a:ea typeface="+mj-ea"/>
              </a:rPr>
              <a:t>를 활용한</a:t>
            </a:r>
            <a:endParaRPr lang="en-US" altLang="ko-KR" sz="6600" b="1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Web</a:t>
            </a:r>
            <a:r>
              <a:rPr lang="ko-KR" altLang="en-US" sz="6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Service</a:t>
            </a:r>
            <a:r>
              <a:rPr lang="ko-KR" altLang="en-US" sz="6600" b="1" spc="-150" dirty="0">
                <a:solidFill>
                  <a:schemeClr val="bg1"/>
                </a:solidFill>
                <a:latin typeface="+mj-ea"/>
                <a:ea typeface="+mj-ea"/>
              </a:rPr>
              <a:t> 구축</a:t>
            </a:r>
            <a:endParaRPr lang="ko-KR" altLang="en-US" sz="6000" spc="-1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10542494" y="5446803"/>
            <a:ext cx="1273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</a:rPr>
              <a:t>한국정보교육원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r"/>
            <a:r>
              <a:rPr lang="ko-KR" altLang="en-US" sz="1400" dirty="0">
                <a:solidFill>
                  <a:schemeClr val="bg1"/>
                </a:solidFill>
              </a:rPr>
              <a:t>구 남 훈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5348627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31D05C-62E9-4ED7-BF6E-1816CD89D0EB}"/>
              </a:ext>
            </a:extLst>
          </p:cNvPr>
          <p:cNvSpPr/>
          <p:nvPr/>
        </p:nvSpPr>
        <p:spPr>
          <a:xfrm>
            <a:off x="9825318" y="6347012"/>
            <a:ext cx="2366682" cy="421329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수행절차 및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474823" y="1706960"/>
            <a:ext cx="4143053" cy="990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727377" y="3054843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727377" y="5272758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5337918" y="1323976"/>
            <a:ext cx="6312612" cy="5075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B1CA75-265E-0FEC-A477-82E2D5EA2F26}"/>
              </a:ext>
            </a:extLst>
          </p:cNvPr>
          <p:cNvSpPr txBox="1"/>
          <p:nvPr/>
        </p:nvSpPr>
        <p:spPr>
          <a:xfrm>
            <a:off x="5590462" y="1546890"/>
            <a:ext cx="2616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Master Node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695706" y="2312293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68F4F9-EEA3-4A35-B39E-00B0A9FAE0F5}"/>
              </a:ext>
            </a:extLst>
          </p:cNvPr>
          <p:cNvGrpSpPr/>
          <p:nvPr/>
        </p:nvGrpSpPr>
        <p:grpSpPr>
          <a:xfrm>
            <a:off x="727377" y="4198219"/>
            <a:ext cx="3637955" cy="759377"/>
            <a:chOff x="1169103" y="3806427"/>
            <a:chExt cx="4001751" cy="918847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226511B-013B-E883-73DC-835AE91EA07A}"/>
                </a:ext>
              </a:extLst>
            </p:cNvPr>
            <p:cNvCxnSpPr/>
            <p:nvPr/>
          </p:nvCxnSpPr>
          <p:spPr>
            <a:xfrm>
              <a:off x="3174331" y="4532783"/>
              <a:ext cx="0" cy="1924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A6B591-F6BC-4B96-97D9-7B45CBE26793}"/>
                </a:ext>
              </a:extLst>
            </p:cNvPr>
            <p:cNvSpPr/>
            <p:nvPr/>
          </p:nvSpPr>
          <p:spPr>
            <a:xfrm>
              <a:off x="1169103" y="3806427"/>
              <a:ext cx="4001751" cy="719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727377" y="1895989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FF8E71-2122-47DA-B610-9C6D7FA8548B}"/>
              </a:ext>
            </a:extLst>
          </p:cNvPr>
          <p:cNvSpPr txBox="1"/>
          <p:nvPr/>
        </p:nvSpPr>
        <p:spPr>
          <a:xfrm>
            <a:off x="1359774" y="1970136"/>
            <a:ext cx="2412082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 Engine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설치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4F00C4-F322-48DD-ACEE-9F54E9173379}"/>
              </a:ext>
            </a:extLst>
          </p:cNvPr>
          <p:cNvSpPr txBox="1"/>
          <p:nvPr/>
        </p:nvSpPr>
        <p:spPr>
          <a:xfrm>
            <a:off x="1318450" y="3122862"/>
            <a:ext cx="2455801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Swarm Cluster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D5A143-BC8F-45A4-BD08-313146D02FEB}"/>
              </a:ext>
            </a:extLst>
          </p:cNvPr>
          <p:cNvSpPr txBox="1"/>
          <p:nvPr/>
        </p:nvSpPr>
        <p:spPr>
          <a:xfrm>
            <a:off x="1447419" y="4281118"/>
            <a:ext cx="2197864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Web Service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AB9625-43EC-443E-9D67-9F0CCDC7B8C2}"/>
              </a:ext>
            </a:extLst>
          </p:cNvPr>
          <p:cNvSpPr txBox="1"/>
          <p:nvPr/>
        </p:nvSpPr>
        <p:spPr>
          <a:xfrm>
            <a:off x="1572364" y="5319865"/>
            <a:ext cx="1947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ACF02D2-0F14-48BC-B54D-9063A6214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705" y="2755531"/>
            <a:ext cx="5581893" cy="3510473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406AD1-BF95-4D17-A13E-7663E19FCA25}"/>
              </a:ext>
            </a:extLst>
          </p:cNvPr>
          <p:cNvCxnSpPr/>
          <p:nvPr/>
        </p:nvCxnSpPr>
        <p:spPr>
          <a:xfrm>
            <a:off x="2550311" y="3649683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D316820-B5E8-47DE-83F3-EB89E8C5C755}"/>
              </a:ext>
            </a:extLst>
          </p:cNvPr>
          <p:cNvCxnSpPr/>
          <p:nvPr/>
        </p:nvCxnSpPr>
        <p:spPr>
          <a:xfrm>
            <a:off x="2552634" y="2496582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60B489F-824A-4FB9-AC3A-D864B012663A}"/>
              </a:ext>
            </a:extLst>
          </p:cNvPr>
          <p:cNvSpPr txBox="1"/>
          <p:nvPr/>
        </p:nvSpPr>
        <p:spPr>
          <a:xfrm>
            <a:off x="9209403" y="2297906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6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 Engine </a:t>
            </a:r>
            <a:r>
              <a:rPr lang="ko-KR" altLang="en-US" sz="16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버전 확인</a:t>
            </a:r>
          </a:p>
        </p:txBody>
      </p:sp>
    </p:spTree>
    <p:extLst>
      <p:ext uri="{BB962C8B-B14F-4D97-AF65-F5344CB8AC3E}">
        <p14:creationId xmlns:p14="http://schemas.microsoft.com/office/powerpoint/2010/main" val="2472891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수행절차 및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474823" y="1706960"/>
            <a:ext cx="4143053" cy="990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727377" y="3054843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727377" y="5272758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5337918" y="1323976"/>
            <a:ext cx="6312612" cy="5075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B1CA75-265E-0FEC-A477-82E2D5EA2F26}"/>
              </a:ext>
            </a:extLst>
          </p:cNvPr>
          <p:cNvSpPr txBox="1"/>
          <p:nvPr/>
        </p:nvSpPr>
        <p:spPr>
          <a:xfrm>
            <a:off x="5590462" y="1546890"/>
            <a:ext cx="2616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Master Node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695706" y="2312293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68F4F9-EEA3-4A35-B39E-00B0A9FAE0F5}"/>
              </a:ext>
            </a:extLst>
          </p:cNvPr>
          <p:cNvGrpSpPr/>
          <p:nvPr/>
        </p:nvGrpSpPr>
        <p:grpSpPr>
          <a:xfrm>
            <a:off x="727377" y="4198219"/>
            <a:ext cx="3637955" cy="759377"/>
            <a:chOff x="1169103" y="3806427"/>
            <a:chExt cx="4001751" cy="918847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226511B-013B-E883-73DC-835AE91EA07A}"/>
                </a:ext>
              </a:extLst>
            </p:cNvPr>
            <p:cNvCxnSpPr/>
            <p:nvPr/>
          </p:nvCxnSpPr>
          <p:spPr>
            <a:xfrm>
              <a:off x="3174331" y="4532783"/>
              <a:ext cx="0" cy="1924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A6B591-F6BC-4B96-97D9-7B45CBE26793}"/>
                </a:ext>
              </a:extLst>
            </p:cNvPr>
            <p:cNvSpPr/>
            <p:nvPr/>
          </p:nvSpPr>
          <p:spPr>
            <a:xfrm>
              <a:off x="1169103" y="3806427"/>
              <a:ext cx="4001751" cy="719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727377" y="1895989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4F00C4-F322-48DD-ACEE-9F54E9173379}"/>
              </a:ext>
            </a:extLst>
          </p:cNvPr>
          <p:cNvSpPr txBox="1"/>
          <p:nvPr/>
        </p:nvSpPr>
        <p:spPr>
          <a:xfrm>
            <a:off x="1318450" y="3122862"/>
            <a:ext cx="2455801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Swarm Cluster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D5A143-BC8F-45A4-BD08-313146D02FEB}"/>
              </a:ext>
            </a:extLst>
          </p:cNvPr>
          <p:cNvSpPr txBox="1"/>
          <p:nvPr/>
        </p:nvSpPr>
        <p:spPr>
          <a:xfrm>
            <a:off x="1447419" y="4281118"/>
            <a:ext cx="2197864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Web Service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ACF02D2-0F14-48BC-B54D-9063A6214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5706" y="2750819"/>
            <a:ext cx="5581894" cy="3515185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406AD1-BF95-4D17-A13E-7663E19FCA25}"/>
              </a:ext>
            </a:extLst>
          </p:cNvPr>
          <p:cNvCxnSpPr/>
          <p:nvPr/>
        </p:nvCxnSpPr>
        <p:spPr>
          <a:xfrm>
            <a:off x="2550311" y="3649683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D316820-B5E8-47DE-83F3-EB89E8C5C755}"/>
              </a:ext>
            </a:extLst>
          </p:cNvPr>
          <p:cNvCxnSpPr/>
          <p:nvPr/>
        </p:nvCxnSpPr>
        <p:spPr>
          <a:xfrm>
            <a:off x="2552634" y="2496582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229203A-72DE-4494-90BA-75D7D797BCE6}"/>
              </a:ext>
            </a:extLst>
          </p:cNvPr>
          <p:cNvSpPr txBox="1"/>
          <p:nvPr/>
        </p:nvSpPr>
        <p:spPr>
          <a:xfrm>
            <a:off x="8369432" y="2312293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네트워크 충돌 방지를 위한 방화벽 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Disabled</a:t>
            </a:r>
            <a:endParaRPr lang="ko-KR" altLang="en-US" sz="1400" spc="-15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3FAF0D-3B80-4D6C-AFA1-0E01BADD5EF9}"/>
              </a:ext>
            </a:extLst>
          </p:cNvPr>
          <p:cNvSpPr txBox="1"/>
          <p:nvPr/>
        </p:nvSpPr>
        <p:spPr>
          <a:xfrm>
            <a:off x="1572364" y="5319865"/>
            <a:ext cx="1947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5BBFC8-4692-4A10-9EBA-7F87C3804BAB}"/>
              </a:ext>
            </a:extLst>
          </p:cNvPr>
          <p:cNvSpPr txBox="1"/>
          <p:nvPr/>
        </p:nvSpPr>
        <p:spPr>
          <a:xfrm>
            <a:off x="1359774" y="1970136"/>
            <a:ext cx="2412082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 Engine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901669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수행절차 및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474823" y="1706960"/>
            <a:ext cx="4143053" cy="990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727377" y="3054843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727377" y="5272758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5337918" y="1323976"/>
            <a:ext cx="6312612" cy="5075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B1CA75-265E-0FEC-A477-82E2D5EA2F26}"/>
              </a:ext>
            </a:extLst>
          </p:cNvPr>
          <p:cNvSpPr txBox="1"/>
          <p:nvPr/>
        </p:nvSpPr>
        <p:spPr>
          <a:xfrm>
            <a:off x="5558088" y="1546890"/>
            <a:ext cx="2909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Worker1 Node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695706" y="2312293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68F4F9-EEA3-4A35-B39E-00B0A9FAE0F5}"/>
              </a:ext>
            </a:extLst>
          </p:cNvPr>
          <p:cNvGrpSpPr/>
          <p:nvPr/>
        </p:nvGrpSpPr>
        <p:grpSpPr>
          <a:xfrm>
            <a:off x="727377" y="4198219"/>
            <a:ext cx="3637955" cy="759377"/>
            <a:chOff x="1169103" y="3806427"/>
            <a:chExt cx="4001751" cy="918847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226511B-013B-E883-73DC-835AE91EA07A}"/>
                </a:ext>
              </a:extLst>
            </p:cNvPr>
            <p:cNvCxnSpPr/>
            <p:nvPr/>
          </p:nvCxnSpPr>
          <p:spPr>
            <a:xfrm>
              <a:off x="3174331" y="4532783"/>
              <a:ext cx="0" cy="1924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A6B591-F6BC-4B96-97D9-7B45CBE26793}"/>
                </a:ext>
              </a:extLst>
            </p:cNvPr>
            <p:cNvSpPr/>
            <p:nvPr/>
          </p:nvSpPr>
          <p:spPr>
            <a:xfrm>
              <a:off x="1169103" y="3806427"/>
              <a:ext cx="4001751" cy="719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727377" y="1895989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4F00C4-F322-48DD-ACEE-9F54E9173379}"/>
              </a:ext>
            </a:extLst>
          </p:cNvPr>
          <p:cNvSpPr txBox="1"/>
          <p:nvPr/>
        </p:nvSpPr>
        <p:spPr>
          <a:xfrm>
            <a:off x="1318450" y="3122862"/>
            <a:ext cx="2455801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Swarm Cluster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D5A143-BC8F-45A4-BD08-313146D02FEB}"/>
              </a:ext>
            </a:extLst>
          </p:cNvPr>
          <p:cNvSpPr txBox="1"/>
          <p:nvPr/>
        </p:nvSpPr>
        <p:spPr>
          <a:xfrm>
            <a:off x="1447419" y="4281118"/>
            <a:ext cx="2197864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Web Service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ACF02D2-0F14-48BC-B54D-9063A6214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5705" y="2755531"/>
            <a:ext cx="5581893" cy="3510473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406AD1-BF95-4D17-A13E-7663E19FCA25}"/>
              </a:ext>
            </a:extLst>
          </p:cNvPr>
          <p:cNvCxnSpPr/>
          <p:nvPr/>
        </p:nvCxnSpPr>
        <p:spPr>
          <a:xfrm>
            <a:off x="2550311" y="3649683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D316820-B5E8-47DE-83F3-EB89E8C5C755}"/>
              </a:ext>
            </a:extLst>
          </p:cNvPr>
          <p:cNvCxnSpPr/>
          <p:nvPr/>
        </p:nvCxnSpPr>
        <p:spPr>
          <a:xfrm>
            <a:off x="2552634" y="2496582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EDF5207-4652-40D9-B464-D051FA6D11B1}"/>
              </a:ext>
            </a:extLst>
          </p:cNvPr>
          <p:cNvSpPr txBox="1"/>
          <p:nvPr/>
        </p:nvSpPr>
        <p:spPr>
          <a:xfrm>
            <a:off x="9209403" y="2297906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6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 Engine </a:t>
            </a:r>
            <a:r>
              <a:rPr lang="ko-KR" altLang="en-US" sz="16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버전 확인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148789-16FA-45DB-BD07-5FDDFFB9D17C}"/>
              </a:ext>
            </a:extLst>
          </p:cNvPr>
          <p:cNvSpPr txBox="1"/>
          <p:nvPr/>
        </p:nvSpPr>
        <p:spPr>
          <a:xfrm>
            <a:off x="1572364" y="5319865"/>
            <a:ext cx="1947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9D9357-8E4A-497B-BC6B-7AA1D8FB3DF5}"/>
              </a:ext>
            </a:extLst>
          </p:cNvPr>
          <p:cNvSpPr txBox="1"/>
          <p:nvPr/>
        </p:nvSpPr>
        <p:spPr>
          <a:xfrm>
            <a:off x="1359774" y="1970136"/>
            <a:ext cx="2412082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 Engine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780400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수행절차 및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474823" y="1706960"/>
            <a:ext cx="4143053" cy="990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727377" y="3054843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727377" y="5272758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5337918" y="1323976"/>
            <a:ext cx="6312612" cy="5075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B1CA75-265E-0FEC-A477-82E2D5EA2F26}"/>
              </a:ext>
            </a:extLst>
          </p:cNvPr>
          <p:cNvSpPr txBox="1"/>
          <p:nvPr/>
        </p:nvSpPr>
        <p:spPr>
          <a:xfrm>
            <a:off x="5558088" y="1546890"/>
            <a:ext cx="2909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Worker1 Node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695706" y="2312293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68F4F9-EEA3-4A35-B39E-00B0A9FAE0F5}"/>
              </a:ext>
            </a:extLst>
          </p:cNvPr>
          <p:cNvGrpSpPr/>
          <p:nvPr/>
        </p:nvGrpSpPr>
        <p:grpSpPr>
          <a:xfrm>
            <a:off x="727377" y="4198219"/>
            <a:ext cx="3637955" cy="759377"/>
            <a:chOff x="1169103" y="3806427"/>
            <a:chExt cx="4001751" cy="918847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226511B-013B-E883-73DC-835AE91EA07A}"/>
                </a:ext>
              </a:extLst>
            </p:cNvPr>
            <p:cNvCxnSpPr/>
            <p:nvPr/>
          </p:nvCxnSpPr>
          <p:spPr>
            <a:xfrm>
              <a:off x="3174331" y="4532783"/>
              <a:ext cx="0" cy="1924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A6B591-F6BC-4B96-97D9-7B45CBE26793}"/>
                </a:ext>
              </a:extLst>
            </p:cNvPr>
            <p:cNvSpPr/>
            <p:nvPr/>
          </p:nvSpPr>
          <p:spPr>
            <a:xfrm>
              <a:off x="1169103" y="3806427"/>
              <a:ext cx="4001751" cy="719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727377" y="1895989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4F00C4-F322-48DD-ACEE-9F54E9173379}"/>
              </a:ext>
            </a:extLst>
          </p:cNvPr>
          <p:cNvSpPr txBox="1"/>
          <p:nvPr/>
        </p:nvSpPr>
        <p:spPr>
          <a:xfrm>
            <a:off x="1318450" y="3122862"/>
            <a:ext cx="2455801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Swarm Cluster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D5A143-BC8F-45A4-BD08-313146D02FEB}"/>
              </a:ext>
            </a:extLst>
          </p:cNvPr>
          <p:cNvSpPr txBox="1"/>
          <p:nvPr/>
        </p:nvSpPr>
        <p:spPr>
          <a:xfrm>
            <a:off x="1447419" y="4281118"/>
            <a:ext cx="2197864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Web Service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ACF02D2-0F14-48BC-B54D-9063A6214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5706" y="2750819"/>
            <a:ext cx="5581894" cy="3515185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406AD1-BF95-4D17-A13E-7663E19FCA25}"/>
              </a:ext>
            </a:extLst>
          </p:cNvPr>
          <p:cNvCxnSpPr/>
          <p:nvPr/>
        </p:nvCxnSpPr>
        <p:spPr>
          <a:xfrm>
            <a:off x="2550311" y="3649683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D316820-B5E8-47DE-83F3-EB89E8C5C755}"/>
              </a:ext>
            </a:extLst>
          </p:cNvPr>
          <p:cNvCxnSpPr/>
          <p:nvPr/>
        </p:nvCxnSpPr>
        <p:spPr>
          <a:xfrm>
            <a:off x="2552634" y="2496582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C3FD0FD-C83D-453B-8978-8FCB995FFB98}"/>
              </a:ext>
            </a:extLst>
          </p:cNvPr>
          <p:cNvSpPr txBox="1"/>
          <p:nvPr/>
        </p:nvSpPr>
        <p:spPr>
          <a:xfrm>
            <a:off x="8369432" y="2312293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네트워크 충돌 방지를 위한 방화벽 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Disabled</a:t>
            </a:r>
            <a:endParaRPr lang="ko-KR" altLang="en-US" sz="1400" spc="-15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8FB5B1-EF20-4FFA-A1D6-07C94F5E659B}"/>
              </a:ext>
            </a:extLst>
          </p:cNvPr>
          <p:cNvSpPr txBox="1"/>
          <p:nvPr/>
        </p:nvSpPr>
        <p:spPr>
          <a:xfrm>
            <a:off x="1572364" y="5319865"/>
            <a:ext cx="1947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170A0-5F2E-4B89-B5AB-0A5CCB81527E}"/>
              </a:ext>
            </a:extLst>
          </p:cNvPr>
          <p:cNvSpPr txBox="1"/>
          <p:nvPr/>
        </p:nvSpPr>
        <p:spPr>
          <a:xfrm>
            <a:off x="1359774" y="1970136"/>
            <a:ext cx="2412082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 Engine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73153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수행절차 및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474823" y="1706960"/>
            <a:ext cx="4143053" cy="990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727377" y="3054843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727377" y="5272758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5337918" y="1323976"/>
            <a:ext cx="6312612" cy="5075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B1CA75-265E-0FEC-A477-82E2D5EA2F26}"/>
              </a:ext>
            </a:extLst>
          </p:cNvPr>
          <p:cNvSpPr txBox="1"/>
          <p:nvPr/>
        </p:nvSpPr>
        <p:spPr>
          <a:xfrm>
            <a:off x="5555404" y="1546890"/>
            <a:ext cx="2972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Worker2 Node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695706" y="2312293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68F4F9-EEA3-4A35-B39E-00B0A9FAE0F5}"/>
              </a:ext>
            </a:extLst>
          </p:cNvPr>
          <p:cNvGrpSpPr/>
          <p:nvPr/>
        </p:nvGrpSpPr>
        <p:grpSpPr>
          <a:xfrm>
            <a:off x="727377" y="4198219"/>
            <a:ext cx="3637955" cy="759377"/>
            <a:chOff x="1169103" y="3806427"/>
            <a:chExt cx="4001751" cy="918847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226511B-013B-E883-73DC-835AE91EA07A}"/>
                </a:ext>
              </a:extLst>
            </p:cNvPr>
            <p:cNvCxnSpPr/>
            <p:nvPr/>
          </p:nvCxnSpPr>
          <p:spPr>
            <a:xfrm>
              <a:off x="3174331" y="4532783"/>
              <a:ext cx="0" cy="1924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A6B591-F6BC-4B96-97D9-7B45CBE26793}"/>
                </a:ext>
              </a:extLst>
            </p:cNvPr>
            <p:cNvSpPr/>
            <p:nvPr/>
          </p:nvSpPr>
          <p:spPr>
            <a:xfrm>
              <a:off x="1169103" y="3806427"/>
              <a:ext cx="4001751" cy="719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727377" y="1895989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4F00C4-F322-48DD-ACEE-9F54E9173379}"/>
              </a:ext>
            </a:extLst>
          </p:cNvPr>
          <p:cNvSpPr txBox="1"/>
          <p:nvPr/>
        </p:nvSpPr>
        <p:spPr>
          <a:xfrm>
            <a:off x="1318450" y="3122862"/>
            <a:ext cx="2455801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Swarm Cluster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D5A143-BC8F-45A4-BD08-313146D02FEB}"/>
              </a:ext>
            </a:extLst>
          </p:cNvPr>
          <p:cNvSpPr txBox="1"/>
          <p:nvPr/>
        </p:nvSpPr>
        <p:spPr>
          <a:xfrm>
            <a:off x="1447419" y="4281118"/>
            <a:ext cx="2197864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Web Service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ACF02D2-0F14-48BC-B54D-9063A6214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094" y="2587415"/>
            <a:ext cx="5554506" cy="3678590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406AD1-BF95-4D17-A13E-7663E19FCA25}"/>
              </a:ext>
            </a:extLst>
          </p:cNvPr>
          <p:cNvCxnSpPr/>
          <p:nvPr/>
        </p:nvCxnSpPr>
        <p:spPr>
          <a:xfrm>
            <a:off x="2550311" y="3649683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D316820-B5E8-47DE-83F3-EB89E8C5C755}"/>
              </a:ext>
            </a:extLst>
          </p:cNvPr>
          <p:cNvCxnSpPr/>
          <p:nvPr/>
        </p:nvCxnSpPr>
        <p:spPr>
          <a:xfrm>
            <a:off x="2552634" y="2496582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0B50E43-4EC3-40FB-9B25-9C98BCC4954D}"/>
              </a:ext>
            </a:extLst>
          </p:cNvPr>
          <p:cNvSpPr txBox="1"/>
          <p:nvPr/>
        </p:nvSpPr>
        <p:spPr>
          <a:xfrm>
            <a:off x="9209403" y="2297906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6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 Engine </a:t>
            </a:r>
            <a:r>
              <a:rPr lang="ko-KR" altLang="en-US" sz="16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버전 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235A87-87ED-4543-958C-2CD3D2312F2C}"/>
              </a:ext>
            </a:extLst>
          </p:cNvPr>
          <p:cNvSpPr txBox="1"/>
          <p:nvPr/>
        </p:nvSpPr>
        <p:spPr>
          <a:xfrm>
            <a:off x="1572364" y="5319865"/>
            <a:ext cx="1947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8CCF8B-4272-4965-B5AE-D32550BA27AC}"/>
              </a:ext>
            </a:extLst>
          </p:cNvPr>
          <p:cNvSpPr txBox="1"/>
          <p:nvPr/>
        </p:nvSpPr>
        <p:spPr>
          <a:xfrm>
            <a:off x="1359774" y="1970136"/>
            <a:ext cx="2412082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 Engine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4058737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수행절차 및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474823" y="1706960"/>
            <a:ext cx="4143053" cy="990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727377" y="3054843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727377" y="5272758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5337918" y="1323976"/>
            <a:ext cx="6312612" cy="5075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B1CA75-265E-0FEC-A477-82E2D5EA2F26}"/>
              </a:ext>
            </a:extLst>
          </p:cNvPr>
          <p:cNvSpPr txBox="1"/>
          <p:nvPr/>
        </p:nvSpPr>
        <p:spPr>
          <a:xfrm>
            <a:off x="5555404" y="1546890"/>
            <a:ext cx="2972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Worker2 Node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695706" y="2312293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68F4F9-EEA3-4A35-B39E-00B0A9FAE0F5}"/>
              </a:ext>
            </a:extLst>
          </p:cNvPr>
          <p:cNvGrpSpPr/>
          <p:nvPr/>
        </p:nvGrpSpPr>
        <p:grpSpPr>
          <a:xfrm>
            <a:off x="727377" y="4198219"/>
            <a:ext cx="3637955" cy="759377"/>
            <a:chOff x="1169103" y="3806427"/>
            <a:chExt cx="4001751" cy="918847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226511B-013B-E883-73DC-835AE91EA07A}"/>
                </a:ext>
              </a:extLst>
            </p:cNvPr>
            <p:cNvCxnSpPr/>
            <p:nvPr/>
          </p:nvCxnSpPr>
          <p:spPr>
            <a:xfrm>
              <a:off x="3174331" y="4532783"/>
              <a:ext cx="0" cy="1924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A6B591-F6BC-4B96-97D9-7B45CBE26793}"/>
                </a:ext>
              </a:extLst>
            </p:cNvPr>
            <p:cNvSpPr/>
            <p:nvPr/>
          </p:nvSpPr>
          <p:spPr>
            <a:xfrm>
              <a:off x="1169103" y="3806427"/>
              <a:ext cx="4001751" cy="719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727377" y="1895989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4F00C4-F322-48DD-ACEE-9F54E9173379}"/>
              </a:ext>
            </a:extLst>
          </p:cNvPr>
          <p:cNvSpPr txBox="1"/>
          <p:nvPr/>
        </p:nvSpPr>
        <p:spPr>
          <a:xfrm>
            <a:off x="1318450" y="3122862"/>
            <a:ext cx="2455801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Swarm Cluster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D5A143-BC8F-45A4-BD08-313146D02FEB}"/>
              </a:ext>
            </a:extLst>
          </p:cNvPr>
          <p:cNvSpPr txBox="1"/>
          <p:nvPr/>
        </p:nvSpPr>
        <p:spPr>
          <a:xfrm>
            <a:off x="1447419" y="4281118"/>
            <a:ext cx="2197864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Web Service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ACF02D2-0F14-48BC-B54D-9063A6214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094" y="2750823"/>
            <a:ext cx="5554505" cy="3515182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406AD1-BF95-4D17-A13E-7663E19FCA25}"/>
              </a:ext>
            </a:extLst>
          </p:cNvPr>
          <p:cNvCxnSpPr/>
          <p:nvPr/>
        </p:nvCxnSpPr>
        <p:spPr>
          <a:xfrm>
            <a:off x="2550311" y="3649683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D316820-B5E8-47DE-83F3-EB89E8C5C755}"/>
              </a:ext>
            </a:extLst>
          </p:cNvPr>
          <p:cNvCxnSpPr/>
          <p:nvPr/>
        </p:nvCxnSpPr>
        <p:spPr>
          <a:xfrm>
            <a:off x="2552634" y="2496582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8369432" y="2312293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네트워크 충돌 방지를 위한 방화벽 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Disabled</a:t>
            </a:r>
            <a:endParaRPr lang="ko-KR" altLang="en-US" sz="1400" spc="-15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75600C-22A6-41BD-9AE0-4995EA29CAAA}"/>
              </a:ext>
            </a:extLst>
          </p:cNvPr>
          <p:cNvSpPr txBox="1"/>
          <p:nvPr/>
        </p:nvSpPr>
        <p:spPr>
          <a:xfrm>
            <a:off x="1572364" y="5319865"/>
            <a:ext cx="1947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C64210-B467-4A91-90C1-67410D55AE98}"/>
              </a:ext>
            </a:extLst>
          </p:cNvPr>
          <p:cNvSpPr txBox="1"/>
          <p:nvPr/>
        </p:nvSpPr>
        <p:spPr>
          <a:xfrm>
            <a:off x="1359774" y="1970136"/>
            <a:ext cx="2412082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 Engine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336057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56B0B66-FAD8-43E3-94FA-FC368CAC4C40}"/>
              </a:ext>
            </a:extLst>
          </p:cNvPr>
          <p:cNvSpPr/>
          <p:nvPr/>
        </p:nvSpPr>
        <p:spPr>
          <a:xfrm>
            <a:off x="494288" y="2863051"/>
            <a:ext cx="4143053" cy="990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수행절차 및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727377" y="3054843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727377" y="5272758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5337918" y="1323976"/>
            <a:ext cx="6312612" cy="5075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695706" y="2312293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68F4F9-EEA3-4A35-B39E-00B0A9FAE0F5}"/>
              </a:ext>
            </a:extLst>
          </p:cNvPr>
          <p:cNvGrpSpPr/>
          <p:nvPr/>
        </p:nvGrpSpPr>
        <p:grpSpPr>
          <a:xfrm>
            <a:off x="727377" y="4198219"/>
            <a:ext cx="3637955" cy="759377"/>
            <a:chOff x="1169103" y="3806427"/>
            <a:chExt cx="4001751" cy="918847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226511B-013B-E883-73DC-835AE91EA07A}"/>
                </a:ext>
              </a:extLst>
            </p:cNvPr>
            <p:cNvCxnSpPr/>
            <p:nvPr/>
          </p:nvCxnSpPr>
          <p:spPr>
            <a:xfrm>
              <a:off x="3174331" y="4532783"/>
              <a:ext cx="0" cy="1924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A6B591-F6BC-4B96-97D9-7B45CBE26793}"/>
                </a:ext>
              </a:extLst>
            </p:cNvPr>
            <p:cNvSpPr/>
            <p:nvPr/>
          </p:nvSpPr>
          <p:spPr>
            <a:xfrm>
              <a:off x="1169103" y="3806427"/>
              <a:ext cx="4001751" cy="719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727377" y="1895989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4F00C4-F322-48DD-ACEE-9F54E9173379}"/>
              </a:ext>
            </a:extLst>
          </p:cNvPr>
          <p:cNvSpPr txBox="1"/>
          <p:nvPr/>
        </p:nvSpPr>
        <p:spPr>
          <a:xfrm>
            <a:off x="1318450" y="3122862"/>
            <a:ext cx="2455801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Swarm Cluster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D5A143-BC8F-45A4-BD08-313146D02FEB}"/>
              </a:ext>
            </a:extLst>
          </p:cNvPr>
          <p:cNvSpPr txBox="1"/>
          <p:nvPr/>
        </p:nvSpPr>
        <p:spPr>
          <a:xfrm>
            <a:off x="1447419" y="4281118"/>
            <a:ext cx="2197864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Web Service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ACF02D2-0F14-48BC-B54D-9063A6214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58"/>
          <a:stretch/>
        </p:blipFill>
        <p:spPr>
          <a:xfrm>
            <a:off x="5695706" y="2765564"/>
            <a:ext cx="5513314" cy="3275487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406AD1-BF95-4D17-A13E-7663E19FCA25}"/>
              </a:ext>
            </a:extLst>
          </p:cNvPr>
          <p:cNvCxnSpPr/>
          <p:nvPr/>
        </p:nvCxnSpPr>
        <p:spPr>
          <a:xfrm>
            <a:off x="2550311" y="3649683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D316820-B5E8-47DE-83F3-EB89E8C5C755}"/>
              </a:ext>
            </a:extLst>
          </p:cNvPr>
          <p:cNvCxnSpPr/>
          <p:nvPr/>
        </p:nvCxnSpPr>
        <p:spPr>
          <a:xfrm>
            <a:off x="2552634" y="2496582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9461076" y="2312293"/>
            <a:ext cx="1816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Swarm Cluster 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구성 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68829-8A8D-49D3-A0FB-C300A7B1484D}"/>
              </a:ext>
            </a:extLst>
          </p:cNvPr>
          <p:cNvSpPr txBox="1"/>
          <p:nvPr/>
        </p:nvSpPr>
        <p:spPr>
          <a:xfrm>
            <a:off x="5590462" y="1546890"/>
            <a:ext cx="2616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Master Node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30AF93-BB2E-45EA-B367-C2062454F20F}"/>
              </a:ext>
            </a:extLst>
          </p:cNvPr>
          <p:cNvSpPr txBox="1"/>
          <p:nvPr/>
        </p:nvSpPr>
        <p:spPr>
          <a:xfrm>
            <a:off x="1572364" y="5319865"/>
            <a:ext cx="1947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91C9B6-A651-4873-8D57-81289DAFF829}"/>
              </a:ext>
            </a:extLst>
          </p:cNvPr>
          <p:cNvSpPr txBox="1"/>
          <p:nvPr/>
        </p:nvSpPr>
        <p:spPr>
          <a:xfrm>
            <a:off x="1359774" y="1970136"/>
            <a:ext cx="2412082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 Engine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55216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수행절차 및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474823" y="4000308"/>
            <a:ext cx="4143053" cy="990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727377" y="3054843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727377" y="5272758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5337918" y="1323976"/>
            <a:ext cx="6312612" cy="5075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695706" y="2312293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68F4F9-EEA3-4A35-B39E-00B0A9FAE0F5}"/>
              </a:ext>
            </a:extLst>
          </p:cNvPr>
          <p:cNvGrpSpPr/>
          <p:nvPr/>
        </p:nvGrpSpPr>
        <p:grpSpPr>
          <a:xfrm>
            <a:off x="727377" y="4198219"/>
            <a:ext cx="3637955" cy="759377"/>
            <a:chOff x="1169103" y="3806427"/>
            <a:chExt cx="4001751" cy="918847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226511B-013B-E883-73DC-835AE91EA07A}"/>
                </a:ext>
              </a:extLst>
            </p:cNvPr>
            <p:cNvCxnSpPr/>
            <p:nvPr/>
          </p:nvCxnSpPr>
          <p:spPr>
            <a:xfrm>
              <a:off x="3174331" y="4532783"/>
              <a:ext cx="0" cy="1924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A6B591-F6BC-4B96-97D9-7B45CBE26793}"/>
                </a:ext>
              </a:extLst>
            </p:cNvPr>
            <p:cNvSpPr/>
            <p:nvPr/>
          </p:nvSpPr>
          <p:spPr>
            <a:xfrm>
              <a:off x="1169103" y="3806427"/>
              <a:ext cx="4001751" cy="719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727377" y="1895989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4F00C4-F322-48DD-ACEE-9F54E9173379}"/>
              </a:ext>
            </a:extLst>
          </p:cNvPr>
          <p:cNvSpPr txBox="1"/>
          <p:nvPr/>
        </p:nvSpPr>
        <p:spPr>
          <a:xfrm>
            <a:off x="1318450" y="3122862"/>
            <a:ext cx="2455801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Swarm Cluster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D5A143-BC8F-45A4-BD08-313146D02FEB}"/>
              </a:ext>
            </a:extLst>
          </p:cNvPr>
          <p:cNvSpPr txBox="1"/>
          <p:nvPr/>
        </p:nvSpPr>
        <p:spPr>
          <a:xfrm>
            <a:off x="1447419" y="4281118"/>
            <a:ext cx="2197864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Web Service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406AD1-BF95-4D17-A13E-7663E19FCA25}"/>
              </a:ext>
            </a:extLst>
          </p:cNvPr>
          <p:cNvCxnSpPr/>
          <p:nvPr/>
        </p:nvCxnSpPr>
        <p:spPr>
          <a:xfrm>
            <a:off x="2550311" y="3649683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D316820-B5E8-47DE-83F3-EB89E8C5C755}"/>
              </a:ext>
            </a:extLst>
          </p:cNvPr>
          <p:cNvCxnSpPr/>
          <p:nvPr/>
        </p:nvCxnSpPr>
        <p:spPr>
          <a:xfrm>
            <a:off x="2552634" y="2496582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9318409" y="2312293"/>
            <a:ext cx="1959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Web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Service 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 상태 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68829-8A8D-49D3-A0FB-C300A7B1484D}"/>
              </a:ext>
            </a:extLst>
          </p:cNvPr>
          <p:cNvSpPr txBox="1"/>
          <p:nvPr/>
        </p:nvSpPr>
        <p:spPr>
          <a:xfrm>
            <a:off x="5590462" y="1546890"/>
            <a:ext cx="2616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Master Node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756B14-E4FD-4F0D-9ED6-ABD962141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39" b="23155"/>
          <a:stretch/>
        </p:blipFill>
        <p:spPr>
          <a:xfrm>
            <a:off x="5695706" y="3040932"/>
            <a:ext cx="5581894" cy="23145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7E985C-4344-49A7-B389-72D31EF54DD1}"/>
              </a:ext>
            </a:extLst>
          </p:cNvPr>
          <p:cNvSpPr txBox="1"/>
          <p:nvPr/>
        </p:nvSpPr>
        <p:spPr>
          <a:xfrm>
            <a:off x="1572364" y="5319865"/>
            <a:ext cx="1947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8F0853-C4C2-47CD-9867-5DACC045A067}"/>
              </a:ext>
            </a:extLst>
          </p:cNvPr>
          <p:cNvSpPr txBox="1"/>
          <p:nvPr/>
        </p:nvSpPr>
        <p:spPr>
          <a:xfrm>
            <a:off x="1359774" y="1970136"/>
            <a:ext cx="2412082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 Engine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526936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수행절차 및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474823" y="4000308"/>
            <a:ext cx="4143053" cy="990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727377" y="3054843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727377" y="5272758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5337918" y="1323976"/>
            <a:ext cx="6312612" cy="5075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695706" y="2312293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68F4F9-EEA3-4A35-B39E-00B0A9FAE0F5}"/>
              </a:ext>
            </a:extLst>
          </p:cNvPr>
          <p:cNvGrpSpPr/>
          <p:nvPr/>
        </p:nvGrpSpPr>
        <p:grpSpPr>
          <a:xfrm>
            <a:off x="727377" y="4198219"/>
            <a:ext cx="3637955" cy="759377"/>
            <a:chOff x="1169103" y="3806427"/>
            <a:chExt cx="4001751" cy="918847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226511B-013B-E883-73DC-835AE91EA07A}"/>
                </a:ext>
              </a:extLst>
            </p:cNvPr>
            <p:cNvCxnSpPr/>
            <p:nvPr/>
          </p:nvCxnSpPr>
          <p:spPr>
            <a:xfrm>
              <a:off x="3174331" y="4532783"/>
              <a:ext cx="0" cy="1924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A6B591-F6BC-4B96-97D9-7B45CBE26793}"/>
                </a:ext>
              </a:extLst>
            </p:cNvPr>
            <p:cNvSpPr/>
            <p:nvPr/>
          </p:nvSpPr>
          <p:spPr>
            <a:xfrm>
              <a:off x="1169103" y="3806427"/>
              <a:ext cx="4001751" cy="719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727377" y="1895989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4F00C4-F322-48DD-ACEE-9F54E9173379}"/>
              </a:ext>
            </a:extLst>
          </p:cNvPr>
          <p:cNvSpPr txBox="1"/>
          <p:nvPr/>
        </p:nvSpPr>
        <p:spPr>
          <a:xfrm>
            <a:off x="1318450" y="3122862"/>
            <a:ext cx="2455801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Swarm Cluster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D5A143-BC8F-45A4-BD08-313146D02FEB}"/>
              </a:ext>
            </a:extLst>
          </p:cNvPr>
          <p:cNvSpPr txBox="1"/>
          <p:nvPr/>
        </p:nvSpPr>
        <p:spPr>
          <a:xfrm>
            <a:off x="1447419" y="4281118"/>
            <a:ext cx="2197864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Web Service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406AD1-BF95-4D17-A13E-7663E19FCA25}"/>
              </a:ext>
            </a:extLst>
          </p:cNvPr>
          <p:cNvCxnSpPr/>
          <p:nvPr/>
        </p:nvCxnSpPr>
        <p:spPr>
          <a:xfrm>
            <a:off x="2550311" y="3649683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D316820-B5E8-47DE-83F3-EB89E8C5C755}"/>
              </a:ext>
            </a:extLst>
          </p:cNvPr>
          <p:cNvCxnSpPr/>
          <p:nvPr/>
        </p:nvCxnSpPr>
        <p:spPr>
          <a:xfrm>
            <a:off x="2552634" y="2496582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9656642" y="2312293"/>
            <a:ext cx="1620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Apache 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 상태 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68829-8A8D-49D3-A0FB-C300A7B1484D}"/>
              </a:ext>
            </a:extLst>
          </p:cNvPr>
          <p:cNvSpPr txBox="1"/>
          <p:nvPr/>
        </p:nvSpPr>
        <p:spPr>
          <a:xfrm>
            <a:off x="5590462" y="1546890"/>
            <a:ext cx="2616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Master Node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68F805-4E73-4499-B082-AA40C6F0D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37" b="25831"/>
          <a:stretch/>
        </p:blipFill>
        <p:spPr>
          <a:xfrm>
            <a:off x="5695706" y="3532186"/>
            <a:ext cx="5581894" cy="13021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23D3573-24FA-4012-B0C2-CB579DE49195}"/>
              </a:ext>
            </a:extLst>
          </p:cNvPr>
          <p:cNvSpPr txBox="1"/>
          <p:nvPr/>
        </p:nvSpPr>
        <p:spPr>
          <a:xfrm>
            <a:off x="1572364" y="5319865"/>
            <a:ext cx="1947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06220A-B71D-4D4A-AF53-3F1E393501BD}"/>
              </a:ext>
            </a:extLst>
          </p:cNvPr>
          <p:cNvSpPr txBox="1"/>
          <p:nvPr/>
        </p:nvSpPr>
        <p:spPr>
          <a:xfrm>
            <a:off x="1359774" y="1970136"/>
            <a:ext cx="2412082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 Engine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560436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수행절차 및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474823" y="4000308"/>
            <a:ext cx="4143053" cy="990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727377" y="3054843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727377" y="5272758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5337918" y="1323976"/>
            <a:ext cx="6312612" cy="5075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695706" y="2312293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68F4F9-EEA3-4A35-B39E-00B0A9FAE0F5}"/>
              </a:ext>
            </a:extLst>
          </p:cNvPr>
          <p:cNvGrpSpPr/>
          <p:nvPr/>
        </p:nvGrpSpPr>
        <p:grpSpPr>
          <a:xfrm>
            <a:off x="727377" y="4198219"/>
            <a:ext cx="3637955" cy="759377"/>
            <a:chOff x="1169103" y="3806427"/>
            <a:chExt cx="4001751" cy="918847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226511B-013B-E883-73DC-835AE91EA07A}"/>
                </a:ext>
              </a:extLst>
            </p:cNvPr>
            <p:cNvCxnSpPr/>
            <p:nvPr/>
          </p:nvCxnSpPr>
          <p:spPr>
            <a:xfrm>
              <a:off x="3174331" y="4532783"/>
              <a:ext cx="0" cy="1924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A6B591-F6BC-4B96-97D9-7B45CBE26793}"/>
                </a:ext>
              </a:extLst>
            </p:cNvPr>
            <p:cNvSpPr/>
            <p:nvPr/>
          </p:nvSpPr>
          <p:spPr>
            <a:xfrm>
              <a:off x="1169103" y="3806427"/>
              <a:ext cx="4001751" cy="719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727377" y="1895989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4F00C4-F322-48DD-ACEE-9F54E9173379}"/>
              </a:ext>
            </a:extLst>
          </p:cNvPr>
          <p:cNvSpPr txBox="1"/>
          <p:nvPr/>
        </p:nvSpPr>
        <p:spPr>
          <a:xfrm>
            <a:off x="1318450" y="3122862"/>
            <a:ext cx="2455801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Swarm Cluster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D5A143-BC8F-45A4-BD08-313146D02FEB}"/>
              </a:ext>
            </a:extLst>
          </p:cNvPr>
          <p:cNvSpPr txBox="1"/>
          <p:nvPr/>
        </p:nvSpPr>
        <p:spPr>
          <a:xfrm>
            <a:off x="1447419" y="4281118"/>
            <a:ext cx="2197864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Web Service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406AD1-BF95-4D17-A13E-7663E19FCA25}"/>
              </a:ext>
            </a:extLst>
          </p:cNvPr>
          <p:cNvCxnSpPr/>
          <p:nvPr/>
        </p:nvCxnSpPr>
        <p:spPr>
          <a:xfrm>
            <a:off x="2550311" y="3649683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D316820-B5E8-47DE-83F3-EB89E8C5C755}"/>
              </a:ext>
            </a:extLst>
          </p:cNvPr>
          <p:cNvCxnSpPr/>
          <p:nvPr/>
        </p:nvCxnSpPr>
        <p:spPr>
          <a:xfrm>
            <a:off x="2552634" y="2496582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9364896" y="2312293"/>
            <a:ext cx="1912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Apache Volume 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생성 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68829-8A8D-49D3-A0FB-C300A7B1484D}"/>
              </a:ext>
            </a:extLst>
          </p:cNvPr>
          <p:cNvSpPr txBox="1"/>
          <p:nvPr/>
        </p:nvSpPr>
        <p:spPr>
          <a:xfrm>
            <a:off x="5590462" y="1546890"/>
            <a:ext cx="2616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Master Node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2F6D4F-5438-4038-9D10-72F6000FB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706" y="2960095"/>
            <a:ext cx="5581893" cy="30235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5101579-D2F7-4838-9E0A-612C85199C23}"/>
              </a:ext>
            </a:extLst>
          </p:cNvPr>
          <p:cNvSpPr txBox="1"/>
          <p:nvPr/>
        </p:nvSpPr>
        <p:spPr>
          <a:xfrm>
            <a:off x="1572364" y="5319865"/>
            <a:ext cx="1947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BE18B2-D892-4705-9A84-ED66EBC789AB}"/>
              </a:ext>
            </a:extLst>
          </p:cNvPr>
          <p:cNvSpPr txBox="1"/>
          <p:nvPr/>
        </p:nvSpPr>
        <p:spPr>
          <a:xfrm>
            <a:off x="1359774" y="1970136"/>
            <a:ext cx="2412082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 Engine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410969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9898" t="-1235" b="1235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ea"/>
                <a:ea typeface="+mj-ea"/>
              </a:rPr>
              <a:t>Index</a:t>
            </a:r>
            <a:endParaRPr lang="ko-KR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2499029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7" y="2437474"/>
            <a:ext cx="1871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357524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7" y="3513692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수행 절차 및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465146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4589910"/>
            <a:ext cx="1326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수행 결과</a:t>
            </a: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수행절차 및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474823" y="4000308"/>
            <a:ext cx="4143053" cy="990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727377" y="3054843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727377" y="5272758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5337918" y="1323976"/>
            <a:ext cx="6312612" cy="5075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695706" y="2312293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68F4F9-EEA3-4A35-B39E-00B0A9FAE0F5}"/>
              </a:ext>
            </a:extLst>
          </p:cNvPr>
          <p:cNvGrpSpPr/>
          <p:nvPr/>
        </p:nvGrpSpPr>
        <p:grpSpPr>
          <a:xfrm>
            <a:off x="727377" y="4198219"/>
            <a:ext cx="3637955" cy="759377"/>
            <a:chOff x="1169103" y="3806427"/>
            <a:chExt cx="4001751" cy="918847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226511B-013B-E883-73DC-835AE91EA07A}"/>
                </a:ext>
              </a:extLst>
            </p:cNvPr>
            <p:cNvCxnSpPr/>
            <p:nvPr/>
          </p:nvCxnSpPr>
          <p:spPr>
            <a:xfrm>
              <a:off x="3174331" y="4532783"/>
              <a:ext cx="0" cy="1924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A6B591-F6BC-4B96-97D9-7B45CBE26793}"/>
                </a:ext>
              </a:extLst>
            </p:cNvPr>
            <p:cNvSpPr/>
            <p:nvPr/>
          </p:nvSpPr>
          <p:spPr>
            <a:xfrm>
              <a:off x="1169103" y="3806427"/>
              <a:ext cx="4001751" cy="719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727377" y="1895989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4F00C4-F322-48DD-ACEE-9F54E9173379}"/>
              </a:ext>
            </a:extLst>
          </p:cNvPr>
          <p:cNvSpPr txBox="1"/>
          <p:nvPr/>
        </p:nvSpPr>
        <p:spPr>
          <a:xfrm>
            <a:off x="1318450" y="3122862"/>
            <a:ext cx="2455801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Swarm Cluster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D5A143-BC8F-45A4-BD08-313146D02FEB}"/>
              </a:ext>
            </a:extLst>
          </p:cNvPr>
          <p:cNvSpPr txBox="1"/>
          <p:nvPr/>
        </p:nvSpPr>
        <p:spPr>
          <a:xfrm>
            <a:off x="1447419" y="4281118"/>
            <a:ext cx="2197864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Web Service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406AD1-BF95-4D17-A13E-7663E19FCA25}"/>
              </a:ext>
            </a:extLst>
          </p:cNvPr>
          <p:cNvCxnSpPr/>
          <p:nvPr/>
        </p:nvCxnSpPr>
        <p:spPr>
          <a:xfrm>
            <a:off x="2550311" y="3649683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D316820-B5E8-47DE-83F3-EB89E8C5C755}"/>
              </a:ext>
            </a:extLst>
          </p:cNvPr>
          <p:cNvCxnSpPr/>
          <p:nvPr/>
        </p:nvCxnSpPr>
        <p:spPr>
          <a:xfrm>
            <a:off x="2552634" y="2496582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8430346" y="2312293"/>
            <a:ext cx="2847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Apache Container Volume Mount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확인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68829-8A8D-49D3-A0FB-C300A7B1484D}"/>
              </a:ext>
            </a:extLst>
          </p:cNvPr>
          <p:cNvSpPr txBox="1"/>
          <p:nvPr/>
        </p:nvSpPr>
        <p:spPr>
          <a:xfrm>
            <a:off x="5590462" y="1546890"/>
            <a:ext cx="2616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Master Node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32204E-8CA1-4DB0-AB0A-998ABAE33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706" y="3034351"/>
            <a:ext cx="5581894" cy="233538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E0B7D0-7C4D-4218-BB76-3CEBD99202DF}"/>
              </a:ext>
            </a:extLst>
          </p:cNvPr>
          <p:cNvSpPr txBox="1"/>
          <p:nvPr/>
        </p:nvSpPr>
        <p:spPr>
          <a:xfrm>
            <a:off x="1572364" y="5319865"/>
            <a:ext cx="1947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79E17-3F5B-43FE-8D7D-B04DFDFC98E5}"/>
              </a:ext>
            </a:extLst>
          </p:cNvPr>
          <p:cNvSpPr txBox="1"/>
          <p:nvPr/>
        </p:nvSpPr>
        <p:spPr>
          <a:xfrm>
            <a:off x="1359774" y="1970136"/>
            <a:ext cx="2412082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 Engine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156113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수행절차 및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474823" y="4000308"/>
            <a:ext cx="4143053" cy="990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727377" y="3054843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727377" y="5272758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5337918" y="1323976"/>
            <a:ext cx="6312612" cy="5075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695706" y="2312293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68F4F9-EEA3-4A35-B39E-00B0A9FAE0F5}"/>
              </a:ext>
            </a:extLst>
          </p:cNvPr>
          <p:cNvGrpSpPr/>
          <p:nvPr/>
        </p:nvGrpSpPr>
        <p:grpSpPr>
          <a:xfrm>
            <a:off x="727377" y="4198219"/>
            <a:ext cx="3637955" cy="759377"/>
            <a:chOff x="1169103" y="3806427"/>
            <a:chExt cx="4001751" cy="918847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226511B-013B-E883-73DC-835AE91EA07A}"/>
                </a:ext>
              </a:extLst>
            </p:cNvPr>
            <p:cNvCxnSpPr/>
            <p:nvPr/>
          </p:nvCxnSpPr>
          <p:spPr>
            <a:xfrm>
              <a:off x="3174331" y="4532783"/>
              <a:ext cx="0" cy="1924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A6B591-F6BC-4B96-97D9-7B45CBE26793}"/>
                </a:ext>
              </a:extLst>
            </p:cNvPr>
            <p:cNvSpPr/>
            <p:nvPr/>
          </p:nvSpPr>
          <p:spPr>
            <a:xfrm>
              <a:off x="1169103" y="3806427"/>
              <a:ext cx="4001751" cy="719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727377" y="1895989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4F00C4-F322-48DD-ACEE-9F54E9173379}"/>
              </a:ext>
            </a:extLst>
          </p:cNvPr>
          <p:cNvSpPr txBox="1"/>
          <p:nvPr/>
        </p:nvSpPr>
        <p:spPr>
          <a:xfrm>
            <a:off x="1318450" y="3122862"/>
            <a:ext cx="2455801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Swarm Cluster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D5A143-BC8F-45A4-BD08-313146D02FEB}"/>
              </a:ext>
            </a:extLst>
          </p:cNvPr>
          <p:cNvSpPr txBox="1"/>
          <p:nvPr/>
        </p:nvSpPr>
        <p:spPr>
          <a:xfrm>
            <a:off x="1447419" y="4281118"/>
            <a:ext cx="2197864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Web Service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406AD1-BF95-4D17-A13E-7663E19FCA25}"/>
              </a:ext>
            </a:extLst>
          </p:cNvPr>
          <p:cNvCxnSpPr/>
          <p:nvPr/>
        </p:nvCxnSpPr>
        <p:spPr>
          <a:xfrm>
            <a:off x="2550311" y="3649683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D316820-B5E8-47DE-83F3-EB89E8C5C755}"/>
              </a:ext>
            </a:extLst>
          </p:cNvPr>
          <p:cNvCxnSpPr/>
          <p:nvPr/>
        </p:nvCxnSpPr>
        <p:spPr>
          <a:xfrm>
            <a:off x="2552634" y="2496582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7571136" y="231229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Apache Container Volume 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작동 테스트 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(File Copy) - 1</a:t>
            </a:r>
            <a:endParaRPr lang="ko-KR" altLang="en-US" sz="1400" spc="-15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68829-8A8D-49D3-A0FB-C300A7B1484D}"/>
              </a:ext>
            </a:extLst>
          </p:cNvPr>
          <p:cNvSpPr txBox="1"/>
          <p:nvPr/>
        </p:nvSpPr>
        <p:spPr>
          <a:xfrm>
            <a:off x="5590462" y="1546890"/>
            <a:ext cx="2616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Master Node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32204E-8CA1-4DB0-AB0A-998ABAE33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5706" y="3404632"/>
            <a:ext cx="5581894" cy="15948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D0BD45-7E8F-44A4-B14D-B2EC4C22806B}"/>
              </a:ext>
            </a:extLst>
          </p:cNvPr>
          <p:cNvSpPr txBox="1"/>
          <p:nvPr/>
        </p:nvSpPr>
        <p:spPr>
          <a:xfrm>
            <a:off x="1572364" y="5319865"/>
            <a:ext cx="1947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FB4D3A-6F07-4B09-8169-3D1C498066CC}"/>
              </a:ext>
            </a:extLst>
          </p:cNvPr>
          <p:cNvSpPr txBox="1"/>
          <p:nvPr/>
        </p:nvSpPr>
        <p:spPr>
          <a:xfrm>
            <a:off x="1359774" y="1970136"/>
            <a:ext cx="2412082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 Engine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528566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수행절차 및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474823" y="4000308"/>
            <a:ext cx="4143053" cy="990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727377" y="3054843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727377" y="5272758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5337918" y="1323976"/>
            <a:ext cx="6312612" cy="5075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695706" y="2312293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68F4F9-EEA3-4A35-B39E-00B0A9FAE0F5}"/>
              </a:ext>
            </a:extLst>
          </p:cNvPr>
          <p:cNvGrpSpPr/>
          <p:nvPr/>
        </p:nvGrpSpPr>
        <p:grpSpPr>
          <a:xfrm>
            <a:off x="727377" y="4198219"/>
            <a:ext cx="3637955" cy="759377"/>
            <a:chOff x="1169103" y="3806427"/>
            <a:chExt cx="4001751" cy="918847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226511B-013B-E883-73DC-835AE91EA07A}"/>
                </a:ext>
              </a:extLst>
            </p:cNvPr>
            <p:cNvCxnSpPr/>
            <p:nvPr/>
          </p:nvCxnSpPr>
          <p:spPr>
            <a:xfrm>
              <a:off x="3174331" y="4532783"/>
              <a:ext cx="0" cy="1924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A6B591-F6BC-4B96-97D9-7B45CBE26793}"/>
                </a:ext>
              </a:extLst>
            </p:cNvPr>
            <p:cNvSpPr/>
            <p:nvPr/>
          </p:nvSpPr>
          <p:spPr>
            <a:xfrm>
              <a:off x="1169103" y="3806427"/>
              <a:ext cx="4001751" cy="719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727377" y="1895989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4F00C4-F322-48DD-ACEE-9F54E9173379}"/>
              </a:ext>
            </a:extLst>
          </p:cNvPr>
          <p:cNvSpPr txBox="1"/>
          <p:nvPr/>
        </p:nvSpPr>
        <p:spPr>
          <a:xfrm>
            <a:off x="1318450" y="3122862"/>
            <a:ext cx="2455801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Swarm Cluster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D5A143-BC8F-45A4-BD08-313146D02FEB}"/>
              </a:ext>
            </a:extLst>
          </p:cNvPr>
          <p:cNvSpPr txBox="1"/>
          <p:nvPr/>
        </p:nvSpPr>
        <p:spPr>
          <a:xfrm>
            <a:off x="1447419" y="4281118"/>
            <a:ext cx="2197864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Web Service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406AD1-BF95-4D17-A13E-7663E19FCA25}"/>
              </a:ext>
            </a:extLst>
          </p:cNvPr>
          <p:cNvCxnSpPr/>
          <p:nvPr/>
        </p:nvCxnSpPr>
        <p:spPr>
          <a:xfrm>
            <a:off x="2550311" y="3649683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D316820-B5E8-47DE-83F3-EB89E8C5C755}"/>
              </a:ext>
            </a:extLst>
          </p:cNvPr>
          <p:cNvCxnSpPr/>
          <p:nvPr/>
        </p:nvCxnSpPr>
        <p:spPr>
          <a:xfrm>
            <a:off x="2552634" y="2496582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7571136" y="231229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Apache Container Volume 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작동 테스트 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(File Copy) - 2</a:t>
            </a:r>
            <a:endParaRPr lang="ko-KR" altLang="en-US" sz="1400" spc="-15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68829-8A8D-49D3-A0FB-C300A7B1484D}"/>
              </a:ext>
            </a:extLst>
          </p:cNvPr>
          <p:cNvSpPr txBox="1"/>
          <p:nvPr/>
        </p:nvSpPr>
        <p:spPr>
          <a:xfrm>
            <a:off x="5590462" y="1546890"/>
            <a:ext cx="2616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Master Node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32204E-8CA1-4DB0-AB0A-998ABAE33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5705" y="2761106"/>
            <a:ext cx="5581894" cy="32725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D0BD45-7E8F-44A4-B14D-B2EC4C22806B}"/>
              </a:ext>
            </a:extLst>
          </p:cNvPr>
          <p:cNvSpPr txBox="1"/>
          <p:nvPr/>
        </p:nvSpPr>
        <p:spPr>
          <a:xfrm>
            <a:off x="1572364" y="5319865"/>
            <a:ext cx="1947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59D903-A0D5-4E3C-9BF2-B0E85678FF31}"/>
              </a:ext>
            </a:extLst>
          </p:cNvPr>
          <p:cNvSpPr txBox="1"/>
          <p:nvPr/>
        </p:nvSpPr>
        <p:spPr>
          <a:xfrm>
            <a:off x="1359774" y="1970136"/>
            <a:ext cx="2412082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 Engine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355696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수행절차 및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474823" y="4000308"/>
            <a:ext cx="4143053" cy="990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727377" y="3054843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727377" y="5272758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5337918" y="1323976"/>
            <a:ext cx="6312612" cy="5075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695706" y="2312293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68F4F9-EEA3-4A35-B39E-00B0A9FAE0F5}"/>
              </a:ext>
            </a:extLst>
          </p:cNvPr>
          <p:cNvGrpSpPr/>
          <p:nvPr/>
        </p:nvGrpSpPr>
        <p:grpSpPr>
          <a:xfrm>
            <a:off x="727377" y="4198219"/>
            <a:ext cx="3637955" cy="759377"/>
            <a:chOff x="1169103" y="3806427"/>
            <a:chExt cx="4001751" cy="918847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226511B-013B-E883-73DC-835AE91EA07A}"/>
                </a:ext>
              </a:extLst>
            </p:cNvPr>
            <p:cNvCxnSpPr/>
            <p:nvPr/>
          </p:nvCxnSpPr>
          <p:spPr>
            <a:xfrm>
              <a:off x="3174331" y="4532783"/>
              <a:ext cx="0" cy="1924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A6B591-F6BC-4B96-97D9-7B45CBE26793}"/>
                </a:ext>
              </a:extLst>
            </p:cNvPr>
            <p:cNvSpPr/>
            <p:nvPr/>
          </p:nvSpPr>
          <p:spPr>
            <a:xfrm>
              <a:off x="1169103" y="3806427"/>
              <a:ext cx="4001751" cy="719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727377" y="1895989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4F00C4-F322-48DD-ACEE-9F54E9173379}"/>
              </a:ext>
            </a:extLst>
          </p:cNvPr>
          <p:cNvSpPr txBox="1"/>
          <p:nvPr/>
        </p:nvSpPr>
        <p:spPr>
          <a:xfrm>
            <a:off x="1318450" y="3122862"/>
            <a:ext cx="2455801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Swarm Cluster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D5A143-BC8F-45A4-BD08-313146D02FEB}"/>
              </a:ext>
            </a:extLst>
          </p:cNvPr>
          <p:cNvSpPr txBox="1"/>
          <p:nvPr/>
        </p:nvSpPr>
        <p:spPr>
          <a:xfrm>
            <a:off x="1447419" y="4281118"/>
            <a:ext cx="2197864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Web Service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406AD1-BF95-4D17-A13E-7663E19FCA25}"/>
              </a:ext>
            </a:extLst>
          </p:cNvPr>
          <p:cNvCxnSpPr/>
          <p:nvPr/>
        </p:nvCxnSpPr>
        <p:spPr>
          <a:xfrm>
            <a:off x="2550311" y="3649683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D316820-B5E8-47DE-83F3-EB89E8C5C755}"/>
              </a:ext>
            </a:extLst>
          </p:cNvPr>
          <p:cNvCxnSpPr/>
          <p:nvPr/>
        </p:nvCxnSpPr>
        <p:spPr>
          <a:xfrm>
            <a:off x="2552634" y="2496582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9807325" y="2312293"/>
            <a:ext cx="1470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Nginx 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 상태 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68829-8A8D-49D3-A0FB-C300A7B1484D}"/>
              </a:ext>
            </a:extLst>
          </p:cNvPr>
          <p:cNvSpPr txBox="1"/>
          <p:nvPr/>
        </p:nvSpPr>
        <p:spPr>
          <a:xfrm>
            <a:off x="5590462" y="1546890"/>
            <a:ext cx="2616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Master Node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68F805-4E73-4499-B082-AA40C6F0D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" r="14163" b="22863"/>
          <a:stretch/>
        </p:blipFill>
        <p:spPr>
          <a:xfrm>
            <a:off x="5695706" y="3532187"/>
            <a:ext cx="5581894" cy="14254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223552-38F3-4208-B067-91C6F0AEE759}"/>
              </a:ext>
            </a:extLst>
          </p:cNvPr>
          <p:cNvSpPr txBox="1"/>
          <p:nvPr/>
        </p:nvSpPr>
        <p:spPr>
          <a:xfrm>
            <a:off x="1572364" y="5319865"/>
            <a:ext cx="1947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65B5FD-8452-42DE-A141-AD21A3DEC8A3}"/>
              </a:ext>
            </a:extLst>
          </p:cNvPr>
          <p:cNvSpPr txBox="1"/>
          <p:nvPr/>
        </p:nvSpPr>
        <p:spPr>
          <a:xfrm>
            <a:off x="1359774" y="1970136"/>
            <a:ext cx="2412082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 Engine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288640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수행절차 및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474823" y="4000308"/>
            <a:ext cx="4143053" cy="990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727377" y="3054843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727377" y="5272758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5337918" y="1323976"/>
            <a:ext cx="6312612" cy="5075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695706" y="2312293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68F4F9-EEA3-4A35-B39E-00B0A9FAE0F5}"/>
              </a:ext>
            </a:extLst>
          </p:cNvPr>
          <p:cNvGrpSpPr/>
          <p:nvPr/>
        </p:nvGrpSpPr>
        <p:grpSpPr>
          <a:xfrm>
            <a:off x="727377" y="4198219"/>
            <a:ext cx="3637955" cy="759377"/>
            <a:chOff x="1169103" y="3806427"/>
            <a:chExt cx="4001751" cy="918847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226511B-013B-E883-73DC-835AE91EA07A}"/>
                </a:ext>
              </a:extLst>
            </p:cNvPr>
            <p:cNvCxnSpPr/>
            <p:nvPr/>
          </p:nvCxnSpPr>
          <p:spPr>
            <a:xfrm>
              <a:off x="3174331" y="4532783"/>
              <a:ext cx="0" cy="1924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A6B591-F6BC-4B96-97D9-7B45CBE26793}"/>
                </a:ext>
              </a:extLst>
            </p:cNvPr>
            <p:cNvSpPr/>
            <p:nvPr/>
          </p:nvSpPr>
          <p:spPr>
            <a:xfrm>
              <a:off x="1169103" y="3806427"/>
              <a:ext cx="4001751" cy="719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727377" y="1895989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4F00C4-F322-48DD-ACEE-9F54E9173379}"/>
              </a:ext>
            </a:extLst>
          </p:cNvPr>
          <p:cNvSpPr txBox="1"/>
          <p:nvPr/>
        </p:nvSpPr>
        <p:spPr>
          <a:xfrm>
            <a:off x="1318450" y="3122862"/>
            <a:ext cx="2455801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Swarm Cluster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D5A143-BC8F-45A4-BD08-313146D02FEB}"/>
              </a:ext>
            </a:extLst>
          </p:cNvPr>
          <p:cNvSpPr txBox="1"/>
          <p:nvPr/>
        </p:nvSpPr>
        <p:spPr>
          <a:xfrm>
            <a:off x="1447419" y="4281118"/>
            <a:ext cx="2197864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Web Service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406AD1-BF95-4D17-A13E-7663E19FCA25}"/>
              </a:ext>
            </a:extLst>
          </p:cNvPr>
          <p:cNvCxnSpPr/>
          <p:nvPr/>
        </p:nvCxnSpPr>
        <p:spPr>
          <a:xfrm>
            <a:off x="2550311" y="3649683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D316820-B5E8-47DE-83F3-EB89E8C5C755}"/>
              </a:ext>
            </a:extLst>
          </p:cNvPr>
          <p:cNvCxnSpPr/>
          <p:nvPr/>
        </p:nvCxnSpPr>
        <p:spPr>
          <a:xfrm>
            <a:off x="2552634" y="2496582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9515578" y="2312293"/>
            <a:ext cx="1762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Nginx Volume 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생성 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68829-8A8D-49D3-A0FB-C300A7B1484D}"/>
              </a:ext>
            </a:extLst>
          </p:cNvPr>
          <p:cNvSpPr txBox="1"/>
          <p:nvPr/>
        </p:nvSpPr>
        <p:spPr>
          <a:xfrm>
            <a:off x="5590462" y="1546890"/>
            <a:ext cx="2616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Master Node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2F6D4F-5438-4038-9D10-72F6000FB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5706" y="3219006"/>
            <a:ext cx="5581893" cy="25057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5A8E23-3C5C-4D57-B01D-1CEBAEB5C1B1}"/>
              </a:ext>
            </a:extLst>
          </p:cNvPr>
          <p:cNvSpPr txBox="1"/>
          <p:nvPr/>
        </p:nvSpPr>
        <p:spPr>
          <a:xfrm>
            <a:off x="1572364" y="5319865"/>
            <a:ext cx="1947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64DC6B-6DBD-4597-8D91-C3BE3D0C2151}"/>
              </a:ext>
            </a:extLst>
          </p:cNvPr>
          <p:cNvSpPr txBox="1"/>
          <p:nvPr/>
        </p:nvSpPr>
        <p:spPr>
          <a:xfrm>
            <a:off x="1359774" y="1970136"/>
            <a:ext cx="2412082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 Engine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505912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수행절차 및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474823" y="4000308"/>
            <a:ext cx="4143053" cy="990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727377" y="3054843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727377" y="5272758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5337918" y="1323976"/>
            <a:ext cx="6312612" cy="5075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695706" y="2312293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68F4F9-EEA3-4A35-B39E-00B0A9FAE0F5}"/>
              </a:ext>
            </a:extLst>
          </p:cNvPr>
          <p:cNvGrpSpPr/>
          <p:nvPr/>
        </p:nvGrpSpPr>
        <p:grpSpPr>
          <a:xfrm>
            <a:off x="727377" y="4198219"/>
            <a:ext cx="3637955" cy="759377"/>
            <a:chOff x="1169103" y="3806427"/>
            <a:chExt cx="4001751" cy="918847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226511B-013B-E883-73DC-835AE91EA07A}"/>
                </a:ext>
              </a:extLst>
            </p:cNvPr>
            <p:cNvCxnSpPr/>
            <p:nvPr/>
          </p:nvCxnSpPr>
          <p:spPr>
            <a:xfrm>
              <a:off x="3174331" y="4532783"/>
              <a:ext cx="0" cy="1924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A6B591-F6BC-4B96-97D9-7B45CBE26793}"/>
                </a:ext>
              </a:extLst>
            </p:cNvPr>
            <p:cNvSpPr/>
            <p:nvPr/>
          </p:nvSpPr>
          <p:spPr>
            <a:xfrm>
              <a:off x="1169103" y="3806427"/>
              <a:ext cx="4001751" cy="719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727377" y="1895989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4F00C4-F322-48DD-ACEE-9F54E9173379}"/>
              </a:ext>
            </a:extLst>
          </p:cNvPr>
          <p:cNvSpPr txBox="1"/>
          <p:nvPr/>
        </p:nvSpPr>
        <p:spPr>
          <a:xfrm>
            <a:off x="1318450" y="3122862"/>
            <a:ext cx="2455801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Swarm Cluster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D5A143-BC8F-45A4-BD08-313146D02FEB}"/>
              </a:ext>
            </a:extLst>
          </p:cNvPr>
          <p:cNvSpPr txBox="1"/>
          <p:nvPr/>
        </p:nvSpPr>
        <p:spPr>
          <a:xfrm>
            <a:off x="1447419" y="4281118"/>
            <a:ext cx="2197864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Web Service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406AD1-BF95-4D17-A13E-7663E19FCA25}"/>
              </a:ext>
            </a:extLst>
          </p:cNvPr>
          <p:cNvCxnSpPr/>
          <p:nvPr/>
        </p:nvCxnSpPr>
        <p:spPr>
          <a:xfrm>
            <a:off x="2550311" y="3649683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D316820-B5E8-47DE-83F3-EB89E8C5C755}"/>
              </a:ext>
            </a:extLst>
          </p:cNvPr>
          <p:cNvCxnSpPr/>
          <p:nvPr/>
        </p:nvCxnSpPr>
        <p:spPr>
          <a:xfrm>
            <a:off x="2552634" y="2496582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8581028" y="2312293"/>
            <a:ext cx="269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Nginx Container Volume Mount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확인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68829-8A8D-49D3-A0FB-C300A7B1484D}"/>
              </a:ext>
            </a:extLst>
          </p:cNvPr>
          <p:cNvSpPr txBox="1"/>
          <p:nvPr/>
        </p:nvSpPr>
        <p:spPr>
          <a:xfrm>
            <a:off x="5590462" y="1546890"/>
            <a:ext cx="2616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Master Node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32204E-8CA1-4DB0-AB0A-998ABAE33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5706" y="3105953"/>
            <a:ext cx="5581894" cy="21921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93D0EEB-5763-42E8-8AFD-1A930A9D3D2F}"/>
              </a:ext>
            </a:extLst>
          </p:cNvPr>
          <p:cNvSpPr txBox="1"/>
          <p:nvPr/>
        </p:nvSpPr>
        <p:spPr>
          <a:xfrm>
            <a:off x="1572364" y="5319865"/>
            <a:ext cx="1947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A64B5E-B694-4AA7-9F9E-5AED1F4897DF}"/>
              </a:ext>
            </a:extLst>
          </p:cNvPr>
          <p:cNvSpPr txBox="1"/>
          <p:nvPr/>
        </p:nvSpPr>
        <p:spPr>
          <a:xfrm>
            <a:off x="1359774" y="1970136"/>
            <a:ext cx="2412082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 Engine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010007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수행절차 및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474823" y="4000308"/>
            <a:ext cx="4143053" cy="990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727377" y="3054843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727377" y="5272758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5337918" y="1323976"/>
            <a:ext cx="6312612" cy="5075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695706" y="2312293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68F4F9-EEA3-4A35-B39E-00B0A9FAE0F5}"/>
              </a:ext>
            </a:extLst>
          </p:cNvPr>
          <p:cNvGrpSpPr/>
          <p:nvPr/>
        </p:nvGrpSpPr>
        <p:grpSpPr>
          <a:xfrm>
            <a:off x="727377" y="4198219"/>
            <a:ext cx="3637955" cy="759377"/>
            <a:chOff x="1169103" y="3806427"/>
            <a:chExt cx="4001751" cy="918847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226511B-013B-E883-73DC-835AE91EA07A}"/>
                </a:ext>
              </a:extLst>
            </p:cNvPr>
            <p:cNvCxnSpPr/>
            <p:nvPr/>
          </p:nvCxnSpPr>
          <p:spPr>
            <a:xfrm>
              <a:off x="3174331" y="4532783"/>
              <a:ext cx="0" cy="1924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A6B591-F6BC-4B96-97D9-7B45CBE26793}"/>
                </a:ext>
              </a:extLst>
            </p:cNvPr>
            <p:cNvSpPr/>
            <p:nvPr/>
          </p:nvSpPr>
          <p:spPr>
            <a:xfrm>
              <a:off x="1169103" y="3806427"/>
              <a:ext cx="4001751" cy="719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727377" y="1895989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4F00C4-F322-48DD-ACEE-9F54E9173379}"/>
              </a:ext>
            </a:extLst>
          </p:cNvPr>
          <p:cNvSpPr txBox="1"/>
          <p:nvPr/>
        </p:nvSpPr>
        <p:spPr>
          <a:xfrm>
            <a:off x="1318450" y="3122862"/>
            <a:ext cx="2455801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Swarm Cluster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D5A143-BC8F-45A4-BD08-313146D02FEB}"/>
              </a:ext>
            </a:extLst>
          </p:cNvPr>
          <p:cNvSpPr txBox="1"/>
          <p:nvPr/>
        </p:nvSpPr>
        <p:spPr>
          <a:xfrm>
            <a:off x="1447419" y="4281118"/>
            <a:ext cx="2197864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Web Service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406AD1-BF95-4D17-A13E-7663E19FCA25}"/>
              </a:ext>
            </a:extLst>
          </p:cNvPr>
          <p:cNvCxnSpPr/>
          <p:nvPr/>
        </p:nvCxnSpPr>
        <p:spPr>
          <a:xfrm>
            <a:off x="2550311" y="3649683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D316820-B5E8-47DE-83F3-EB89E8C5C755}"/>
              </a:ext>
            </a:extLst>
          </p:cNvPr>
          <p:cNvCxnSpPr/>
          <p:nvPr/>
        </p:nvCxnSpPr>
        <p:spPr>
          <a:xfrm>
            <a:off x="2552634" y="2496582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7721818" y="2312293"/>
            <a:ext cx="3555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Nginx Container Volume 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작동 테스트 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(File Copy) - 1</a:t>
            </a:r>
            <a:endParaRPr lang="ko-KR" altLang="en-US" sz="1400" spc="-15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68829-8A8D-49D3-A0FB-C300A7B1484D}"/>
              </a:ext>
            </a:extLst>
          </p:cNvPr>
          <p:cNvSpPr txBox="1"/>
          <p:nvPr/>
        </p:nvSpPr>
        <p:spPr>
          <a:xfrm>
            <a:off x="5590462" y="1546890"/>
            <a:ext cx="2616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Master Node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32204E-8CA1-4DB0-AB0A-998ABAE33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5706" y="3562653"/>
            <a:ext cx="5581894" cy="12787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93BF64-D24C-4241-8ACA-C49EAF85C400}"/>
              </a:ext>
            </a:extLst>
          </p:cNvPr>
          <p:cNvSpPr txBox="1"/>
          <p:nvPr/>
        </p:nvSpPr>
        <p:spPr>
          <a:xfrm>
            <a:off x="1572364" y="5319865"/>
            <a:ext cx="1947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C2E42E-9D07-4950-8F02-E7797DD6D79E}"/>
              </a:ext>
            </a:extLst>
          </p:cNvPr>
          <p:cNvSpPr txBox="1"/>
          <p:nvPr/>
        </p:nvSpPr>
        <p:spPr>
          <a:xfrm>
            <a:off x="1359774" y="1970136"/>
            <a:ext cx="2412082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 Engine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622724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수행절차 및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474823" y="4000308"/>
            <a:ext cx="4143053" cy="990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727377" y="3054843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727377" y="5272758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5337918" y="1323976"/>
            <a:ext cx="6312612" cy="5075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695706" y="2312293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68F4F9-EEA3-4A35-B39E-00B0A9FAE0F5}"/>
              </a:ext>
            </a:extLst>
          </p:cNvPr>
          <p:cNvGrpSpPr/>
          <p:nvPr/>
        </p:nvGrpSpPr>
        <p:grpSpPr>
          <a:xfrm>
            <a:off x="727377" y="4198219"/>
            <a:ext cx="3637955" cy="759377"/>
            <a:chOff x="1169103" y="3806427"/>
            <a:chExt cx="4001751" cy="918847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226511B-013B-E883-73DC-835AE91EA07A}"/>
                </a:ext>
              </a:extLst>
            </p:cNvPr>
            <p:cNvCxnSpPr/>
            <p:nvPr/>
          </p:nvCxnSpPr>
          <p:spPr>
            <a:xfrm>
              <a:off x="3174331" y="4532783"/>
              <a:ext cx="0" cy="1924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A6B591-F6BC-4B96-97D9-7B45CBE26793}"/>
                </a:ext>
              </a:extLst>
            </p:cNvPr>
            <p:cNvSpPr/>
            <p:nvPr/>
          </p:nvSpPr>
          <p:spPr>
            <a:xfrm>
              <a:off x="1169103" y="3806427"/>
              <a:ext cx="4001751" cy="719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727377" y="1895989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4F00C4-F322-48DD-ACEE-9F54E9173379}"/>
              </a:ext>
            </a:extLst>
          </p:cNvPr>
          <p:cNvSpPr txBox="1"/>
          <p:nvPr/>
        </p:nvSpPr>
        <p:spPr>
          <a:xfrm>
            <a:off x="1318450" y="3122862"/>
            <a:ext cx="2455801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Swarm Cluster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D5A143-BC8F-45A4-BD08-313146D02FEB}"/>
              </a:ext>
            </a:extLst>
          </p:cNvPr>
          <p:cNvSpPr txBox="1"/>
          <p:nvPr/>
        </p:nvSpPr>
        <p:spPr>
          <a:xfrm>
            <a:off x="1447419" y="4281118"/>
            <a:ext cx="2197864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Web Service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406AD1-BF95-4D17-A13E-7663E19FCA25}"/>
              </a:ext>
            </a:extLst>
          </p:cNvPr>
          <p:cNvCxnSpPr/>
          <p:nvPr/>
        </p:nvCxnSpPr>
        <p:spPr>
          <a:xfrm>
            <a:off x="2550311" y="3649683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D316820-B5E8-47DE-83F3-EB89E8C5C755}"/>
              </a:ext>
            </a:extLst>
          </p:cNvPr>
          <p:cNvCxnSpPr/>
          <p:nvPr/>
        </p:nvCxnSpPr>
        <p:spPr>
          <a:xfrm>
            <a:off x="2552634" y="2496582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7721818" y="2312293"/>
            <a:ext cx="3555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Nginx Container Volume 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작동 테스트 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(File Copy) - 2</a:t>
            </a:r>
            <a:endParaRPr lang="ko-KR" altLang="en-US" sz="1400" spc="-15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68829-8A8D-49D3-A0FB-C300A7B1484D}"/>
              </a:ext>
            </a:extLst>
          </p:cNvPr>
          <p:cNvSpPr txBox="1"/>
          <p:nvPr/>
        </p:nvSpPr>
        <p:spPr>
          <a:xfrm>
            <a:off x="5590462" y="1546890"/>
            <a:ext cx="2616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Master Node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32204E-8CA1-4DB0-AB0A-998ABAE33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0772" y="2761106"/>
            <a:ext cx="5556828" cy="32725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D0BD45-7E8F-44A4-B14D-B2EC4C22806B}"/>
              </a:ext>
            </a:extLst>
          </p:cNvPr>
          <p:cNvSpPr txBox="1"/>
          <p:nvPr/>
        </p:nvSpPr>
        <p:spPr>
          <a:xfrm>
            <a:off x="1572364" y="5319865"/>
            <a:ext cx="1947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258F7F-9833-4195-BDC0-1C38B0B4E998}"/>
              </a:ext>
            </a:extLst>
          </p:cNvPr>
          <p:cNvSpPr txBox="1"/>
          <p:nvPr/>
        </p:nvSpPr>
        <p:spPr>
          <a:xfrm>
            <a:off x="1359774" y="1970136"/>
            <a:ext cx="2412082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 Engine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370577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수행절차 및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510824" y="5083688"/>
            <a:ext cx="4143053" cy="990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727377" y="3054843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727377" y="5272758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5337918" y="1323976"/>
            <a:ext cx="6312612" cy="5075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695706" y="2312293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68F4F9-EEA3-4A35-B39E-00B0A9FAE0F5}"/>
              </a:ext>
            </a:extLst>
          </p:cNvPr>
          <p:cNvGrpSpPr/>
          <p:nvPr/>
        </p:nvGrpSpPr>
        <p:grpSpPr>
          <a:xfrm>
            <a:off x="727377" y="4198219"/>
            <a:ext cx="3637955" cy="759377"/>
            <a:chOff x="1169103" y="3806427"/>
            <a:chExt cx="4001751" cy="918847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226511B-013B-E883-73DC-835AE91EA07A}"/>
                </a:ext>
              </a:extLst>
            </p:cNvPr>
            <p:cNvCxnSpPr/>
            <p:nvPr/>
          </p:nvCxnSpPr>
          <p:spPr>
            <a:xfrm>
              <a:off x="3174331" y="4532783"/>
              <a:ext cx="0" cy="1924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A6B591-F6BC-4B96-97D9-7B45CBE26793}"/>
                </a:ext>
              </a:extLst>
            </p:cNvPr>
            <p:cNvSpPr/>
            <p:nvPr/>
          </p:nvSpPr>
          <p:spPr>
            <a:xfrm>
              <a:off x="1169103" y="3806427"/>
              <a:ext cx="4001751" cy="719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727377" y="1895989"/>
            <a:ext cx="3637955" cy="594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4F00C4-F322-48DD-ACEE-9F54E9173379}"/>
              </a:ext>
            </a:extLst>
          </p:cNvPr>
          <p:cNvSpPr txBox="1"/>
          <p:nvPr/>
        </p:nvSpPr>
        <p:spPr>
          <a:xfrm>
            <a:off x="1318450" y="3122862"/>
            <a:ext cx="2455801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Swarm Cluster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D5A143-BC8F-45A4-BD08-313146D02FEB}"/>
              </a:ext>
            </a:extLst>
          </p:cNvPr>
          <p:cNvSpPr txBox="1"/>
          <p:nvPr/>
        </p:nvSpPr>
        <p:spPr>
          <a:xfrm>
            <a:off x="1447419" y="4281118"/>
            <a:ext cx="2197864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Web Service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406AD1-BF95-4D17-A13E-7663E19FCA25}"/>
              </a:ext>
            </a:extLst>
          </p:cNvPr>
          <p:cNvCxnSpPr/>
          <p:nvPr/>
        </p:nvCxnSpPr>
        <p:spPr>
          <a:xfrm>
            <a:off x="2550311" y="3649683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D316820-B5E8-47DE-83F3-EB89E8C5C755}"/>
              </a:ext>
            </a:extLst>
          </p:cNvPr>
          <p:cNvCxnSpPr/>
          <p:nvPr/>
        </p:nvCxnSpPr>
        <p:spPr>
          <a:xfrm>
            <a:off x="2552634" y="2496582"/>
            <a:ext cx="0" cy="159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8412712" y="2312293"/>
            <a:ext cx="2864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Docker-Compose 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를 통해 </a:t>
            </a:r>
            <a:r>
              <a:rPr lang="en-US" altLang="ko-KR" sz="1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68829-8A8D-49D3-A0FB-C300A7B1484D}"/>
              </a:ext>
            </a:extLst>
          </p:cNvPr>
          <p:cNvSpPr txBox="1"/>
          <p:nvPr/>
        </p:nvSpPr>
        <p:spPr>
          <a:xfrm>
            <a:off x="5590462" y="1546890"/>
            <a:ext cx="2616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Master Node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32204E-8CA1-4DB0-AB0A-998ABAE33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5706" y="3416155"/>
            <a:ext cx="5581894" cy="15717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7760097-2134-4F4D-BC72-803291520F8B}"/>
              </a:ext>
            </a:extLst>
          </p:cNvPr>
          <p:cNvSpPr txBox="1"/>
          <p:nvPr/>
        </p:nvSpPr>
        <p:spPr>
          <a:xfrm>
            <a:off x="1572364" y="5319865"/>
            <a:ext cx="1947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E63366-F236-413E-9945-5373BC72B1AB}"/>
              </a:ext>
            </a:extLst>
          </p:cNvPr>
          <p:cNvSpPr txBox="1"/>
          <p:nvPr/>
        </p:nvSpPr>
        <p:spPr>
          <a:xfrm>
            <a:off x="1359774" y="1970136"/>
            <a:ext cx="2412082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Docker Engine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713666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2637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수행 결과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022979-134E-4E20-BACB-BB2245093B24}"/>
              </a:ext>
            </a:extLst>
          </p:cNvPr>
          <p:cNvSpPr/>
          <p:nvPr/>
        </p:nvSpPr>
        <p:spPr>
          <a:xfrm>
            <a:off x="9825318" y="6347012"/>
            <a:ext cx="2366682" cy="421329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2512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프로젝트 개요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31D023-7F93-49EE-8151-AF46CB0B23E7}"/>
              </a:ext>
            </a:extLst>
          </p:cNvPr>
          <p:cNvSpPr/>
          <p:nvPr/>
        </p:nvSpPr>
        <p:spPr>
          <a:xfrm>
            <a:off x="9825318" y="6347012"/>
            <a:ext cx="2366682" cy="421329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수행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215153" y="1143360"/>
            <a:ext cx="11435377" cy="5256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754243" y="1875108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8028C1-6A68-4094-BAB8-A613A57AEEDC}"/>
              </a:ext>
            </a:extLst>
          </p:cNvPr>
          <p:cNvGrpSpPr/>
          <p:nvPr/>
        </p:nvGrpSpPr>
        <p:grpSpPr>
          <a:xfrm>
            <a:off x="411117" y="820746"/>
            <a:ext cx="4143053" cy="990285"/>
            <a:chOff x="474823" y="4000308"/>
            <a:chExt cx="4143053" cy="99028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9209A7-BEC7-D09F-C8BC-5CC68C348A71}"/>
                </a:ext>
              </a:extLst>
            </p:cNvPr>
            <p:cNvSpPr/>
            <p:nvPr/>
          </p:nvSpPr>
          <p:spPr>
            <a:xfrm>
              <a:off x="474823" y="4000308"/>
              <a:ext cx="4143053" cy="9902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168F4F9-EEA3-4A35-B39E-00B0A9FAE0F5}"/>
                </a:ext>
              </a:extLst>
            </p:cNvPr>
            <p:cNvGrpSpPr/>
            <p:nvPr/>
          </p:nvGrpSpPr>
          <p:grpSpPr>
            <a:xfrm>
              <a:off x="727377" y="4198219"/>
              <a:ext cx="3637955" cy="759377"/>
              <a:chOff x="1169103" y="3806427"/>
              <a:chExt cx="4001751" cy="91884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2226511B-013B-E883-73DC-835AE91EA07A}"/>
                  </a:ext>
                </a:extLst>
              </p:cNvPr>
              <p:cNvCxnSpPr/>
              <p:nvPr/>
            </p:nvCxnSpPr>
            <p:spPr>
              <a:xfrm>
                <a:off x="3174331" y="4532783"/>
                <a:ext cx="0" cy="19249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6A6B591-F6BC-4B96-97D9-7B45CBE26793}"/>
                  </a:ext>
                </a:extLst>
              </p:cNvPr>
              <p:cNvSpPr/>
              <p:nvPr/>
            </p:nvSpPr>
            <p:spPr>
              <a:xfrm>
                <a:off x="1169103" y="3806427"/>
                <a:ext cx="4001751" cy="719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D5A143-BC8F-45A4-BD08-313146D02FEB}"/>
                </a:ext>
              </a:extLst>
            </p:cNvPr>
            <p:cNvSpPr txBox="1"/>
            <p:nvPr/>
          </p:nvSpPr>
          <p:spPr>
            <a:xfrm>
              <a:off x="1572368" y="4281118"/>
              <a:ext cx="19479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 err="1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Portainer</a:t>
              </a:r>
              <a:r>
                <a:rPr lang="en-US" altLang="ko-KR" sz="2400" spc="-15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400" spc="-15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배포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8435984" y="1875108"/>
            <a:ext cx="290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Web 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접속 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정상배포 여부 확인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) - 1</a:t>
            </a:r>
            <a:endParaRPr lang="ko-KR" altLang="en-US" sz="1400" spc="-15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32204E-8CA1-4DB0-AB0A-998ABAE33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1801" y="2300259"/>
            <a:ext cx="7170526" cy="38541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279E35-EE2B-43AF-A8C5-A943E5689B07}"/>
              </a:ext>
            </a:extLst>
          </p:cNvPr>
          <p:cNvSpPr txBox="1"/>
          <p:nvPr/>
        </p:nvSpPr>
        <p:spPr>
          <a:xfrm>
            <a:off x="5657064" y="1186069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Portainer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88167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수행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215153" y="1143360"/>
            <a:ext cx="11435377" cy="5256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754243" y="1875108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8028C1-6A68-4094-BAB8-A613A57AEEDC}"/>
              </a:ext>
            </a:extLst>
          </p:cNvPr>
          <p:cNvGrpSpPr/>
          <p:nvPr/>
        </p:nvGrpSpPr>
        <p:grpSpPr>
          <a:xfrm>
            <a:off x="411117" y="820746"/>
            <a:ext cx="4143053" cy="990285"/>
            <a:chOff x="474823" y="4000308"/>
            <a:chExt cx="4143053" cy="99028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9209A7-BEC7-D09F-C8BC-5CC68C348A71}"/>
                </a:ext>
              </a:extLst>
            </p:cNvPr>
            <p:cNvSpPr/>
            <p:nvPr/>
          </p:nvSpPr>
          <p:spPr>
            <a:xfrm>
              <a:off x="474823" y="4000308"/>
              <a:ext cx="4143053" cy="9902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168F4F9-EEA3-4A35-B39E-00B0A9FAE0F5}"/>
                </a:ext>
              </a:extLst>
            </p:cNvPr>
            <p:cNvGrpSpPr/>
            <p:nvPr/>
          </p:nvGrpSpPr>
          <p:grpSpPr>
            <a:xfrm>
              <a:off x="727377" y="4198219"/>
              <a:ext cx="3637955" cy="759377"/>
              <a:chOff x="1169103" y="3806427"/>
              <a:chExt cx="4001751" cy="91884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2226511B-013B-E883-73DC-835AE91EA07A}"/>
                  </a:ext>
                </a:extLst>
              </p:cNvPr>
              <p:cNvCxnSpPr/>
              <p:nvPr/>
            </p:nvCxnSpPr>
            <p:spPr>
              <a:xfrm>
                <a:off x="3174331" y="4532783"/>
                <a:ext cx="0" cy="19249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6A6B591-F6BC-4B96-97D9-7B45CBE26793}"/>
                  </a:ext>
                </a:extLst>
              </p:cNvPr>
              <p:cNvSpPr/>
              <p:nvPr/>
            </p:nvSpPr>
            <p:spPr>
              <a:xfrm>
                <a:off x="1169103" y="3806427"/>
                <a:ext cx="4001751" cy="719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D5A143-BC8F-45A4-BD08-313146D02FEB}"/>
                </a:ext>
              </a:extLst>
            </p:cNvPr>
            <p:cNvSpPr txBox="1"/>
            <p:nvPr/>
          </p:nvSpPr>
          <p:spPr>
            <a:xfrm>
              <a:off x="1572368" y="4281118"/>
              <a:ext cx="19479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 err="1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Portainer</a:t>
              </a:r>
              <a:r>
                <a:rPr lang="en-US" altLang="ko-KR" sz="2400" spc="-15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400" spc="-15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배포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8435984" y="1875108"/>
            <a:ext cx="290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Web 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접속 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정상배포 여부 확인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) - 1</a:t>
            </a:r>
            <a:endParaRPr lang="ko-KR" altLang="en-US" sz="1400" spc="-15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32204E-8CA1-4DB0-AB0A-998ABAE33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1802" y="2300259"/>
            <a:ext cx="7170524" cy="38541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C20D52-EF3F-4AD4-8CC0-7E1255745310}"/>
              </a:ext>
            </a:extLst>
          </p:cNvPr>
          <p:cNvSpPr txBox="1"/>
          <p:nvPr/>
        </p:nvSpPr>
        <p:spPr>
          <a:xfrm>
            <a:off x="5657064" y="1186069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Portainer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8090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수행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215153" y="1143360"/>
            <a:ext cx="11435377" cy="5256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754243" y="1875108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8028C1-6A68-4094-BAB8-A613A57AEEDC}"/>
              </a:ext>
            </a:extLst>
          </p:cNvPr>
          <p:cNvGrpSpPr/>
          <p:nvPr/>
        </p:nvGrpSpPr>
        <p:grpSpPr>
          <a:xfrm>
            <a:off x="411117" y="820746"/>
            <a:ext cx="4143053" cy="990285"/>
            <a:chOff x="474823" y="4000308"/>
            <a:chExt cx="4143053" cy="99028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9209A7-BEC7-D09F-C8BC-5CC68C348A71}"/>
                </a:ext>
              </a:extLst>
            </p:cNvPr>
            <p:cNvSpPr/>
            <p:nvPr/>
          </p:nvSpPr>
          <p:spPr>
            <a:xfrm>
              <a:off x="474823" y="4000308"/>
              <a:ext cx="4143053" cy="9902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168F4F9-EEA3-4A35-B39E-00B0A9FAE0F5}"/>
                </a:ext>
              </a:extLst>
            </p:cNvPr>
            <p:cNvGrpSpPr/>
            <p:nvPr/>
          </p:nvGrpSpPr>
          <p:grpSpPr>
            <a:xfrm>
              <a:off x="727377" y="4198219"/>
              <a:ext cx="3637955" cy="759377"/>
              <a:chOff x="1169103" y="3806427"/>
              <a:chExt cx="4001751" cy="91884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2226511B-013B-E883-73DC-835AE91EA07A}"/>
                  </a:ext>
                </a:extLst>
              </p:cNvPr>
              <p:cNvCxnSpPr/>
              <p:nvPr/>
            </p:nvCxnSpPr>
            <p:spPr>
              <a:xfrm>
                <a:off x="3174331" y="4532783"/>
                <a:ext cx="0" cy="19249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6A6B591-F6BC-4B96-97D9-7B45CBE26793}"/>
                  </a:ext>
                </a:extLst>
              </p:cNvPr>
              <p:cNvSpPr/>
              <p:nvPr/>
            </p:nvSpPr>
            <p:spPr>
              <a:xfrm>
                <a:off x="1169103" y="3806427"/>
                <a:ext cx="4001751" cy="719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D5A143-BC8F-45A4-BD08-313146D02FEB}"/>
                </a:ext>
              </a:extLst>
            </p:cNvPr>
            <p:cNvSpPr txBox="1"/>
            <p:nvPr/>
          </p:nvSpPr>
          <p:spPr>
            <a:xfrm>
              <a:off x="1572368" y="4281118"/>
              <a:ext cx="19479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 err="1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Portainer</a:t>
              </a:r>
              <a:r>
                <a:rPr lang="en-US" altLang="ko-KR" sz="2400" spc="-15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400" spc="-15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배포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8435984" y="1875108"/>
            <a:ext cx="290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Portainer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Web 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접속 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정상배포 여부 확인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) - 1</a:t>
            </a:r>
            <a:endParaRPr lang="ko-KR" altLang="en-US" sz="1400" spc="-15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32204E-8CA1-4DB0-AB0A-998ABAE33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1802" y="2300259"/>
            <a:ext cx="7170524" cy="38541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D305A5-FD34-4331-924F-0542EA74EB4F}"/>
              </a:ext>
            </a:extLst>
          </p:cNvPr>
          <p:cNvSpPr txBox="1"/>
          <p:nvPr/>
        </p:nvSpPr>
        <p:spPr>
          <a:xfrm>
            <a:off x="5657064" y="1186069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Portainer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5862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수행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215153" y="1143360"/>
            <a:ext cx="11435377" cy="5256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754243" y="1875108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8028C1-6A68-4094-BAB8-A613A57AEEDC}"/>
              </a:ext>
            </a:extLst>
          </p:cNvPr>
          <p:cNvGrpSpPr/>
          <p:nvPr/>
        </p:nvGrpSpPr>
        <p:grpSpPr>
          <a:xfrm>
            <a:off x="411117" y="820746"/>
            <a:ext cx="4143053" cy="990285"/>
            <a:chOff x="474823" y="4000308"/>
            <a:chExt cx="4143053" cy="99028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9209A7-BEC7-D09F-C8BC-5CC68C348A71}"/>
                </a:ext>
              </a:extLst>
            </p:cNvPr>
            <p:cNvSpPr/>
            <p:nvPr/>
          </p:nvSpPr>
          <p:spPr>
            <a:xfrm>
              <a:off x="474823" y="4000308"/>
              <a:ext cx="4143053" cy="9902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168F4F9-EEA3-4A35-B39E-00B0A9FAE0F5}"/>
                </a:ext>
              </a:extLst>
            </p:cNvPr>
            <p:cNvGrpSpPr/>
            <p:nvPr/>
          </p:nvGrpSpPr>
          <p:grpSpPr>
            <a:xfrm>
              <a:off x="727377" y="4198219"/>
              <a:ext cx="3637955" cy="759377"/>
              <a:chOff x="1169103" y="3806427"/>
              <a:chExt cx="4001751" cy="91884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2226511B-013B-E883-73DC-835AE91EA07A}"/>
                  </a:ext>
                </a:extLst>
              </p:cNvPr>
              <p:cNvCxnSpPr/>
              <p:nvPr/>
            </p:nvCxnSpPr>
            <p:spPr>
              <a:xfrm>
                <a:off x="3174331" y="4532783"/>
                <a:ext cx="0" cy="19249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6A6B591-F6BC-4B96-97D9-7B45CBE26793}"/>
                  </a:ext>
                </a:extLst>
              </p:cNvPr>
              <p:cNvSpPr/>
              <p:nvPr/>
            </p:nvSpPr>
            <p:spPr>
              <a:xfrm>
                <a:off x="1169103" y="3806427"/>
                <a:ext cx="4001751" cy="719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D5A143-BC8F-45A4-BD08-313146D02FEB}"/>
                </a:ext>
              </a:extLst>
            </p:cNvPr>
            <p:cNvSpPr txBox="1"/>
            <p:nvPr/>
          </p:nvSpPr>
          <p:spPr>
            <a:xfrm>
              <a:off x="1447419" y="4281118"/>
              <a:ext cx="2197864" cy="381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Web Service </a:t>
              </a:r>
              <a:r>
                <a:rPr lang="ko-KR" altLang="en-US" sz="2400" spc="-15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배포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8317361" y="1875108"/>
            <a:ext cx="301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Apache  Container Volume Mount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확인 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- 1</a:t>
            </a:r>
            <a:endParaRPr lang="ko-KR" altLang="en-US" sz="1400" spc="-15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32204E-8CA1-4DB0-AB0A-998ABAE33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1801" y="2249080"/>
            <a:ext cx="7170527" cy="39565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C65EB3-D473-46EE-9CFC-1DB8149DB488}"/>
              </a:ext>
            </a:extLst>
          </p:cNvPr>
          <p:cNvSpPr txBox="1"/>
          <p:nvPr/>
        </p:nvSpPr>
        <p:spPr>
          <a:xfrm>
            <a:off x="5657064" y="1186069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Portainer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68426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수행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215153" y="1143360"/>
            <a:ext cx="11435377" cy="5256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754243" y="1875108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8028C1-6A68-4094-BAB8-A613A57AEEDC}"/>
              </a:ext>
            </a:extLst>
          </p:cNvPr>
          <p:cNvGrpSpPr/>
          <p:nvPr/>
        </p:nvGrpSpPr>
        <p:grpSpPr>
          <a:xfrm>
            <a:off x="411117" y="820746"/>
            <a:ext cx="4143053" cy="990285"/>
            <a:chOff x="474823" y="4000308"/>
            <a:chExt cx="4143053" cy="99028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9209A7-BEC7-D09F-C8BC-5CC68C348A71}"/>
                </a:ext>
              </a:extLst>
            </p:cNvPr>
            <p:cNvSpPr/>
            <p:nvPr/>
          </p:nvSpPr>
          <p:spPr>
            <a:xfrm>
              <a:off x="474823" y="4000308"/>
              <a:ext cx="4143053" cy="9902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168F4F9-EEA3-4A35-B39E-00B0A9FAE0F5}"/>
                </a:ext>
              </a:extLst>
            </p:cNvPr>
            <p:cNvGrpSpPr/>
            <p:nvPr/>
          </p:nvGrpSpPr>
          <p:grpSpPr>
            <a:xfrm>
              <a:off x="727377" y="4198219"/>
              <a:ext cx="3637955" cy="759377"/>
              <a:chOff x="1169103" y="3806427"/>
              <a:chExt cx="4001751" cy="91884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2226511B-013B-E883-73DC-835AE91EA07A}"/>
                  </a:ext>
                </a:extLst>
              </p:cNvPr>
              <p:cNvCxnSpPr/>
              <p:nvPr/>
            </p:nvCxnSpPr>
            <p:spPr>
              <a:xfrm>
                <a:off x="3174331" y="4532783"/>
                <a:ext cx="0" cy="19249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6A6B591-F6BC-4B96-97D9-7B45CBE26793}"/>
                  </a:ext>
                </a:extLst>
              </p:cNvPr>
              <p:cNvSpPr/>
              <p:nvPr/>
            </p:nvSpPr>
            <p:spPr>
              <a:xfrm>
                <a:off x="1169103" y="3806427"/>
                <a:ext cx="4001751" cy="719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D5A143-BC8F-45A4-BD08-313146D02FEB}"/>
                </a:ext>
              </a:extLst>
            </p:cNvPr>
            <p:cNvSpPr txBox="1"/>
            <p:nvPr/>
          </p:nvSpPr>
          <p:spPr>
            <a:xfrm>
              <a:off x="1447419" y="4281118"/>
              <a:ext cx="2197864" cy="381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Web Service </a:t>
              </a:r>
              <a:r>
                <a:rPr lang="ko-KR" altLang="en-US" sz="2400" spc="-15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배포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8312552" y="1875108"/>
            <a:ext cx="3023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Apache Container Volume Mount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확인 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- 2</a:t>
            </a:r>
            <a:endParaRPr lang="ko-KR" altLang="en-US" sz="1400" spc="-15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32204E-8CA1-4DB0-AB0A-998ABAE33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1801" y="2300259"/>
            <a:ext cx="7170527" cy="38541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7C9E07-1460-4246-8AFD-AE5892733094}"/>
              </a:ext>
            </a:extLst>
          </p:cNvPr>
          <p:cNvSpPr txBox="1"/>
          <p:nvPr/>
        </p:nvSpPr>
        <p:spPr>
          <a:xfrm>
            <a:off x="5657064" y="1186069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Portainer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9233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수행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215153" y="1143360"/>
            <a:ext cx="11435377" cy="5256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754243" y="1875108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8028C1-6A68-4094-BAB8-A613A57AEEDC}"/>
              </a:ext>
            </a:extLst>
          </p:cNvPr>
          <p:cNvGrpSpPr/>
          <p:nvPr/>
        </p:nvGrpSpPr>
        <p:grpSpPr>
          <a:xfrm>
            <a:off x="411117" y="820746"/>
            <a:ext cx="4143053" cy="990285"/>
            <a:chOff x="474823" y="4000308"/>
            <a:chExt cx="4143053" cy="99028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9209A7-BEC7-D09F-C8BC-5CC68C348A71}"/>
                </a:ext>
              </a:extLst>
            </p:cNvPr>
            <p:cNvSpPr/>
            <p:nvPr/>
          </p:nvSpPr>
          <p:spPr>
            <a:xfrm>
              <a:off x="474823" y="4000308"/>
              <a:ext cx="4143053" cy="9902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168F4F9-EEA3-4A35-B39E-00B0A9FAE0F5}"/>
                </a:ext>
              </a:extLst>
            </p:cNvPr>
            <p:cNvGrpSpPr/>
            <p:nvPr/>
          </p:nvGrpSpPr>
          <p:grpSpPr>
            <a:xfrm>
              <a:off x="727377" y="4198219"/>
              <a:ext cx="3637955" cy="759377"/>
              <a:chOff x="1169103" y="3806427"/>
              <a:chExt cx="4001751" cy="91884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2226511B-013B-E883-73DC-835AE91EA07A}"/>
                  </a:ext>
                </a:extLst>
              </p:cNvPr>
              <p:cNvCxnSpPr/>
              <p:nvPr/>
            </p:nvCxnSpPr>
            <p:spPr>
              <a:xfrm>
                <a:off x="3174331" y="4532783"/>
                <a:ext cx="0" cy="19249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6A6B591-F6BC-4B96-97D9-7B45CBE26793}"/>
                  </a:ext>
                </a:extLst>
              </p:cNvPr>
              <p:cNvSpPr/>
              <p:nvPr/>
            </p:nvSpPr>
            <p:spPr>
              <a:xfrm>
                <a:off x="1169103" y="3806427"/>
                <a:ext cx="4001751" cy="719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D5A143-BC8F-45A4-BD08-313146D02FEB}"/>
                </a:ext>
              </a:extLst>
            </p:cNvPr>
            <p:cNvSpPr txBox="1"/>
            <p:nvPr/>
          </p:nvSpPr>
          <p:spPr>
            <a:xfrm>
              <a:off x="1447419" y="4281118"/>
              <a:ext cx="2197864" cy="381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Web Service </a:t>
              </a:r>
              <a:r>
                <a:rPr lang="ko-KR" altLang="en-US" sz="2400" spc="-15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배포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8554606" y="1875108"/>
            <a:ext cx="2781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Apache  Service  Memory Limit 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확인 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- 1</a:t>
            </a:r>
            <a:endParaRPr lang="ko-KR" altLang="en-US" sz="1400" spc="-15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32204E-8CA1-4DB0-AB0A-998ABAE33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1801" y="2300259"/>
            <a:ext cx="7170527" cy="38541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F74DE6-1CFB-4311-BB60-974F04A3FFCF}"/>
              </a:ext>
            </a:extLst>
          </p:cNvPr>
          <p:cNvSpPr txBox="1"/>
          <p:nvPr/>
        </p:nvSpPr>
        <p:spPr>
          <a:xfrm>
            <a:off x="5657064" y="1186069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Portainer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2986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수행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215153" y="1143360"/>
            <a:ext cx="11435377" cy="5256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754243" y="1875108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8028C1-6A68-4094-BAB8-A613A57AEEDC}"/>
              </a:ext>
            </a:extLst>
          </p:cNvPr>
          <p:cNvGrpSpPr/>
          <p:nvPr/>
        </p:nvGrpSpPr>
        <p:grpSpPr>
          <a:xfrm>
            <a:off x="411117" y="820746"/>
            <a:ext cx="4143053" cy="990285"/>
            <a:chOff x="474823" y="4000308"/>
            <a:chExt cx="4143053" cy="99028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9209A7-BEC7-D09F-C8BC-5CC68C348A71}"/>
                </a:ext>
              </a:extLst>
            </p:cNvPr>
            <p:cNvSpPr/>
            <p:nvPr/>
          </p:nvSpPr>
          <p:spPr>
            <a:xfrm>
              <a:off x="474823" y="4000308"/>
              <a:ext cx="4143053" cy="9902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168F4F9-EEA3-4A35-B39E-00B0A9FAE0F5}"/>
                </a:ext>
              </a:extLst>
            </p:cNvPr>
            <p:cNvGrpSpPr/>
            <p:nvPr/>
          </p:nvGrpSpPr>
          <p:grpSpPr>
            <a:xfrm>
              <a:off x="727377" y="4198219"/>
              <a:ext cx="3637955" cy="759377"/>
              <a:chOff x="1169103" y="3806427"/>
              <a:chExt cx="4001751" cy="91884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2226511B-013B-E883-73DC-835AE91EA07A}"/>
                  </a:ext>
                </a:extLst>
              </p:cNvPr>
              <p:cNvCxnSpPr/>
              <p:nvPr/>
            </p:nvCxnSpPr>
            <p:spPr>
              <a:xfrm>
                <a:off x="3174331" y="4532783"/>
                <a:ext cx="0" cy="19249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6A6B591-F6BC-4B96-97D9-7B45CBE26793}"/>
                  </a:ext>
                </a:extLst>
              </p:cNvPr>
              <p:cNvSpPr/>
              <p:nvPr/>
            </p:nvSpPr>
            <p:spPr>
              <a:xfrm>
                <a:off x="1169103" y="3806427"/>
                <a:ext cx="4001751" cy="719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D5A143-BC8F-45A4-BD08-313146D02FEB}"/>
                </a:ext>
              </a:extLst>
            </p:cNvPr>
            <p:cNvSpPr txBox="1"/>
            <p:nvPr/>
          </p:nvSpPr>
          <p:spPr>
            <a:xfrm>
              <a:off x="1447419" y="4281118"/>
              <a:ext cx="2197864" cy="381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Web Service </a:t>
              </a:r>
              <a:r>
                <a:rPr lang="ko-KR" altLang="en-US" sz="2400" spc="-15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배포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8573842" y="1875108"/>
            <a:ext cx="2762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Apache  Service Memory Limit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확인 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- 2</a:t>
            </a:r>
            <a:endParaRPr lang="ko-KR" altLang="en-US" sz="1400" spc="-15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32204E-8CA1-4DB0-AB0A-998ABAE33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1801" y="2300259"/>
            <a:ext cx="7170527" cy="38541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5EF335-E871-49D6-A4B5-3223DFA6C199}"/>
              </a:ext>
            </a:extLst>
          </p:cNvPr>
          <p:cNvSpPr txBox="1"/>
          <p:nvPr/>
        </p:nvSpPr>
        <p:spPr>
          <a:xfrm>
            <a:off x="5657064" y="1186069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Portainer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4497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수행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215153" y="1143360"/>
            <a:ext cx="11435377" cy="5256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754243" y="1875108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8028C1-6A68-4094-BAB8-A613A57AEEDC}"/>
              </a:ext>
            </a:extLst>
          </p:cNvPr>
          <p:cNvGrpSpPr/>
          <p:nvPr/>
        </p:nvGrpSpPr>
        <p:grpSpPr>
          <a:xfrm>
            <a:off x="411117" y="820746"/>
            <a:ext cx="4143053" cy="990285"/>
            <a:chOff x="474823" y="4000308"/>
            <a:chExt cx="4143053" cy="99028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9209A7-BEC7-D09F-C8BC-5CC68C348A71}"/>
                </a:ext>
              </a:extLst>
            </p:cNvPr>
            <p:cNvSpPr/>
            <p:nvPr/>
          </p:nvSpPr>
          <p:spPr>
            <a:xfrm>
              <a:off x="474823" y="4000308"/>
              <a:ext cx="4143053" cy="9902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168F4F9-EEA3-4A35-B39E-00B0A9FAE0F5}"/>
                </a:ext>
              </a:extLst>
            </p:cNvPr>
            <p:cNvGrpSpPr/>
            <p:nvPr/>
          </p:nvGrpSpPr>
          <p:grpSpPr>
            <a:xfrm>
              <a:off x="727377" y="4198219"/>
              <a:ext cx="3637955" cy="759377"/>
              <a:chOff x="1169103" y="3806427"/>
              <a:chExt cx="4001751" cy="91884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2226511B-013B-E883-73DC-835AE91EA07A}"/>
                  </a:ext>
                </a:extLst>
              </p:cNvPr>
              <p:cNvCxnSpPr/>
              <p:nvPr/>
            </p:nvCxnSpPr>
            <p:spPr>
              <a:xfrm>
                <a:off x="3174331" y="4532783"/>
                <a:ext cx="0" cy="19249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6A6B591-F6BC-4B96-97D9-7B45CBE26793}"/>
                  </a:ext>
                </a:extLst>
              </p:cNvPr>
              <p:cNvSpPr/>
              <p:nvPr/>
            </p:nvSpPr>
            <p:spPr>
              <a:xfrm>
                <a:off x="1169103" y="3806427"/>
                <a:ext cx="4001751" cy="719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D5A143-BC8F-45A4-BD08-313146D02FEB}"/>
                </a:ext>
              </a:extLst>
            </p:cNvPr>
            <p:cNvSpPr txBox="1"/>
            <p:nvPr/>
          </p:nvSpPr>
          <p:spPr>
            <a:xfrm>
              <a:off x="1447419" y="4281118"/>
              <a:ext cx="2197864" cy="381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Web Service </a:t>
              </a:r>
              <a:r>
                <a:rPr lang="ko-KR" altLang="en-US" sz="2400" spc="-15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배포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8468043" y="1875108"/>
            <a:ext cx="2868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Nginx  Container Volume Mount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확인 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- 1</a:t>
            </a:r>
            <a:endParaRPr lang="ko-KR" altLang="en-US" sz="1400" spc="-15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32204E-8CA1-4DB0-AB0A-998ABAE33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1801" y="2300259"/>
            <a:ext cx="7170527" cy="38541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8AF0F9-B381-468C-9364-8D775C1498B5}"/>
              </a:ext>
            </a:extLst>
          </p:cNvPr>
          <p:cNvSpPr txBox="1"/>
          <p:nvPr/>
        </p:nvSpPr>
        <p:spPr>
          <a:xfrm>
            <a:off x="5657064" y="1186069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Portainer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5239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수행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215153" y="1143360"/>
            <a:ext cx="11435377" cy="5256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754243" y="1875108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8028C1-6A68-4094-BAB8-A613A57AEEDC}"/>
              </a:ext>
            </a:extLst>
          </p:cNvPr>
          <p:cNvGrpSpPr/>
          <p:nvPr/>
        </p:nvGrpSpPr>
        <p:grpSpPr>
          <a:xfrm>
            <a:off x="411117" y="820746"/>
            <a:ext cx="4143053" cy="990285"/>
            <a:chOff x="474823" y="4000308"/>
            <a:chExt cx="4143053" cy="99028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9209A7-BEC7-D09F-C8BC-5CC68C348A71}"/>
                </a:ext>
              </a:extLst>
            </p:cNvPr>
            <p:cNvSpPr/>
            <p:nvPr/>
          </p:nvSpPr>
          <p:spPr>
            <a:xfrm>
              <a:off x="474823" y="4000308"/>
              <a:ext cx="4143053" cy="9902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168F4F9-EEA3-4A35-B39E-00B0A9FAE0F5}"/>
                </a:ext>
              </a:extLst>
            </p:cNvPr>
            <p:cNvGrpSpPr/>
            <p:nvPr/>
          </p:nvGrpSpPr>
          <p:grpSpPr>
            <a:xfrm>
              <a:off x="727377" y="4198219"/>
              <a:ext cx="3637955" cy="759377"/>
              <a:chOff x="1169103" y="3806427"/>
              <a:chExt cx="4001751" cy="91884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2226511B-013B-E883-73DC-835AE91EA07A}"/>
                  </a:ext>
                </a:extLst>
              </p:cNvPr>
              <p:cNvCxnSpPr/>
              <p:nvPr/>
            </p:nvCxnSpPr>
            <p:spPr>
              <a:xfrm>
                <a:off x="3174331" y="4532783"/>
                <a:ext cx="0" cy="19249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6A6B591-F6BC-4B96-97D9-7B45CBE26793}"/>
                  </a:ext>
                </a:extLst>
              </p:cNvPr>
              <p:cNvSpPr/>
              <p:nvPr/>
            </p:nvSpPr>
            <p:spPr>
              <a:xfrm>
                <a:off x="1169103" y="3806427"/>
                <a:ext cx="4001751" cy="719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D5A143-BC8F-45A4-BD08-313146D02FEB}"/>
                </a:ext>
              </a:extLst>
            </p:cNvPr>
            <p:cNvSpPr txBox="1"/>
            <p:nvPr/>
          </p:nvSpPr>
          <p:spPr>
            <a:xfrm>
              <a:off x="1447419" y="4281118"/>
              <a:ext cx="2197864" cy="381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Web Service </a:t>
              </a:r>
              <a:r>
                <a:rPr lang="ko-KR" altLang="en-US" sz="2400" spc="-15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배포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8463235" y="1875108"/>
            <a:ext cx="2872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Nginx Container Volume Mount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확인 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- 2</a:t>
            </a:r>
            <a:endParaRPr lang="ko-KR" altLang="en-US" sz="1400" spc="-15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32204E-8CA1-4DB0-AB0A-998ABAE33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1801" y="2300259"/>
            <a:ext cx="7170526" cy="38541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438B1F-C044-461A-831C-534845B6A042}"/>
              </a:ext>
            </a:extLst>
          </p:cNvPr>
          <p:cNvSpPr txBox="1"/>
          <p:nvPr/>
        </p:nvSpPr>
        <p:spPr>
          <a:xfrm>
            <a:off x="5657064" y="1186069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Portainer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8471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수행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215153" y="1143360"/>
            <a:ext cx="11435377" cy="5256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754243" y="1875108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8028C1-6A68-4094-BAB8-A613A57AEEDC}"/>
              </a:ext>
            </a:extLst>
          </p:cNvPr>
          <p:cNvGrpSpPr/>
          <p:nvPr/>
        </p:nvGrpSpPr>
        <p:grpSpPr>
          <a:xfrm>
            <a:off x="411117" y="820746"/>
            <a:ext cx="4143053" cy="990285"/>
            <a:chOff x="474823" y="4000308"/>
            <a:chExt cx="4143053" cy="99028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9209A7-BEC7-D09F-C8BC-5CC68C348A71}"/>
                </a:ext>
              </a:extLst>
            </p:cNvPr>
            <p:cNvSpPr/>
            <p:nvPr/>
          </p:nvSpPr>
          <p:spPr>
            <a:xfrm>
              <a:off x="474823" y="4000308"/>
              <a:ext cx="4143053" cy="9902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168F4F9-EEA3-4A35-B39E-00B0A9FAE0F5}"/>
                </a:ext>
              </a:extLst>
            </p:cNvPr>
            <p:cNvGrpSpPr/>
            <p:nvPr/>
          </p:nvGrpSpPr>
          <p:grpSpPr>
            <a:xfrm>
              <a:off x="727377" y="4198219"/>
              <a:ext cx="3637955" cy="759377"/>
              <a:chOff x="1169103" y="3806427"/>
              <a:chExt cx="4001751" cy="91884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2226511B-013B-E883-73DC-835AE91EA07A}"/>
                  </a:ext>
                </a:extLst>
              </p:cNvPr>
              <p:cNvCxnSpPr/>
              <p:nvPr/>
            </p:nvCxnSpPr>
            <p:spPr>
              <a:xfrm>
                <a:off x="3174331" y="4532783"/>
                <a:ext cx="0" cy="19249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6A6B591-F6BC-4B96-97D9-7B45CBE26793}"/>
                  </a:ext>
                </a:extLst>
              </p:cNvPr>
              <p:cNvSpPr/>
              <p:nvPr/>
            </p:nvSpPr>
            <p:spPr>
              <a:xfrm>
                <a:off x="1169103" y="3806427"/>
                <a:ext cx="4001751" cy="719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D5A143-BC8F-45A4-BD08-313146D02FEB}"/>
                </a:ext>
              </a:extLst>
            </p:cNvPr>
            <p:cNvSpPr txBox="1"/>
            <p:nvPr/>
          </p:nvSpPr>
          <p:spPr>
            <a:xfrm>
              <a:off x="1447419" y="4281118"/>
              <a:ext cx="2197864" cy="381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Web Service </a:t>
              </a:r>
              <a:r>
                <a:rPr lang="ko-KR" altLang="en-US" sz="2400" spc="-15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배포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8724525" y="1875108"/>
            <a:ext cx="2611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Nginx Service  Memory Limit 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확인 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- 1</a:t>
            </a:r>
            <a:endParaRPr lang="ko-KR" altLang="en-US" sz="1400" spc="-15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32204E-8CA1-4DB0-AB0A-998ABAE33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1801" y="2300259"/>
            <a:ext cx="7170526" cy="38541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DDDDDA-BDD8-4348-B69C-4BAC1687E208}"/>
              </a:ext>
            </a:extLst>
          </p:cNvPr>
          <p:cNvSpPr txBox="1"/>
          <p:nvPr/>
        </p:nvSpPr>
        <p:spPr>
          <a:xfrm>
            <a:off x="5657064" y="1186069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Portainer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9270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438296" y="1158370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Docker?</a:t>
            </a:r>
            <a:endParaRPr lang="ko-KR" altLang="en-US" sz="50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8E3F10-7B1B-C990-ACE5-3C4507240ABA}"/>
              </a:ext>
            </a:extLst>
          </p:cNvPr>
          <p:cNvSpPr txBox="1"/>
          <p:nvPr/>
        </p:nvSpPr>
        <p:spPr>
          <a:xfrm>
            <a:off x="438296" y="3926909"/>
            <a:ext cx="5001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Docker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의 가장 큰 특장점은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Hypervisor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처럼 별도의 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OS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배포가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필요없이 서비스 배포가 가능하다는 것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0E15D6-0512-4720-880A-B40AA8ED81CF}"/>
              </a:ext>
            </a:extLst>
          </p:cNvPr>
          <p:cNvGrpSpPr/>
          <p:nvPr/>
        </p:nvGrpSpPr>
        <p:grpSpPr>
          <a:xfrm>
            <a:off x="5829764" y="5674979"/>
            <a:ext cx="5952661" cy="877954"/>
            <a:chOff x="5866635" y="525993"/>
            <a:chExt cx="5839327" cy="877954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B0FA2DB-04BD-3FA3-A21A-F8E8709A8DA7}"/>
                </a:ext>
              </a:extLst>
            </p:cNvPr>
            <p:cNvSpPr/>
            <p:nvPr/>
          </p:nvSpPr>
          <p:spPr>
            <a:xfrm>
              <a:off x="5866635" y="525993"/>
              <a:ext cx="5839327" cy="877954"/>
            </a:xfrm>
            <a:prstGeom prst="roundRect">
              <a:avLst>
                <a:gd name="adj" fmla="val 48203"/>
              </a:avLst>
            </a:prstGeom>
            <a:solidFill>
              <a:schemeClr val="accent2"/>
            </a:solidFill>
            <a:ln>
              <a:noFill/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2B70242-DC28-DD32-4A7C-757FF2917D8B}"/>
                </a:ext>
              </a:extLst>
            </p:cNvPr>
            <p:cNvSpPr txBox="1"/>
            <p:nvPr/>
          </p:nvSpPr>
          <p:spPr>
            <a:xfrm flipH="1">
              <a:off x="6356853" y="671690"/>
              <a:ext cx="48731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300" dirty="0">
                  <a:solidFill>
                    <a:schemeClr val="bg1"/>
                  </a:solidFill>
                  <a:latin typeface="+mn-ea"/>
                </a:rPr>
                <a:t>Infrastructure</a:t>
              </a:r>
              <a:endParaRPr lang="ko-KR" altLang="en-US" sz="3200" b="1" spc="-3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3B2B03-9958-7080-A8FA-B021EDFEB92B}"/>
              </a:ext>
            </a:extLst>
          </p:cNvPr>
          <p:cNvSpPr/>
          <p:nvPr/>
        </p:nvSpPr>
        <p:spPr>
          <a:xfrm>
            <a:off x="5829767" y="2960504"/>
            <a:ext cx="5839327" cy="1616982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86EF441-2650-415F-97A2-549EC3D9E162}"/>
              </a:ext>
            </a:extLst>
          </p:cNvPr>
          <p:cNvGrpSpPr/>
          <p:nvPr/>
        </p:nvGrpSpPr>
        <p:grpSpPr>
          <a:xfrm>
            <a:off x="6530792" y="3120286"/>
            <a:ext cx="1297405" cy="1297405"/>
            <a:chOff x="6530792" y="3120286"/>
            <a:chExt cx="1297405" cy="129740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917425D-F03B-F354-FEC0-11250975C51C}"/>
                </a:ext>
              </a:extLst>
            </p:cNvPr>
            <p:cNvSpPr/>
            <p:nvPr/>
          </p:nvSpPr>
          <p:spPr>
            <a:xfrm>
              <a:off x="6530792" y="3120286"/>
              <a:ext cx="1297405" cy="129740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53D032-5499-0641-D904-7324D054E01F}"/>
                </a:ext>
              </a:extLst>
            </p:cNvPr>
            <p:cNvSpPr txBox="1"/>
            <p:nvPr/>
          </p:nvSpPr>
          <p:spPr>
            <a:xfrm flipH="1">
              <a:off x="6733086" y="3522771"/>
              <a:ext cx="89523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rgbClr val="146772"/>
                  </a:solidFill>
                </a:rPr>
                <a:t>Virtual</a:t>
              </a:r>
            </a:p>
            <a:p>
              <a:pPr algn="ctr"/>
              <a:r>
                <a:rPr lang="en-US" altLang="ko-KR" sz="1300" dirty="0">
                  <a:solidFill>
                    <a:srgbClr val="146772"/>
                  </a:solidFill>
                </a:rPr>
                <a:t>Machine</a:t>
              </a:r>
              <a:endParaRPr lang="ko-KR" altLang="en-US" sz="1300" dirty="0">
                <a:solidFill>
                  <a:srgbClr val="146772"/>
                </a:solidFill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09A6467-6F58-49BF-A006-DA27C9165875}"/>
              </a:ext>
            </a:extLst>
          </p:cNvPr>
          <p:cNvGrpSpPr/>
          <p:nvPr/>
        </p:nvGrpSpPr>
        <p:grpSpPr>
          <a:xfrm>
            <a:off x="5829767" y="1192686"/>
            <a:ext cx="5839327" cy="1616982"/>
            <a:chOff x="5829767" y="1192686"/>
            <a:chExt cx="5839327" cy="1616982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C502CE92-3534-41CA-A42E-7738DD1C8F3A}"/>
                </a:ext>
              </a:extLst>
            </p:cNvPr>
            <p:cNvSpPr/>
            <p:nvPr/>
          </p:nvSpPr>
          <p:spPr>
            <a:xfrm>
              <a:off x="5829767" y="1192686"/>
              <a:ext cx="5839327" cy="1616982"/>
            </a:xfrm>
            <a:prstGeom prst="roundRect">
              <a:avLst>
                <a:gd name="adj" fmla="val 48203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72155ED-0C45-4BDE-B5C1-8D05CC9F38D1}"/>
                </a:ext>
              </a:extLst>
            </p:cNvPr>
            <p:cNvGrpSpPr/>
            <p:nvPr/>
          </p:nvGrpSpPr>
          <p:grpSpPr>
            <a:xfrm>
              <a:off x="6530791" y="1352474"/>
              <a:ext cx="1297405" cy="1297405"/>
              <a:chOff x="7027050" y="1352474"/>
              <a:chExt cx="1297405" cy="1297405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F7A4617D-CE4D-42C2-AA75-157350280F8B}"/>
                  </a:ext>
                </a:extLst>
              </p:cNvPr>
              <p:cNvSpPr/>
              <p:nvPr/>
            </p:nvSpPr>
            <p:spPr>
              <a:xfrm>
                <a:off x="7027050" y="1352474"/>
                <a:ext cx="1297405" cy="12974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1467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14A456C-B109-4D58-A7DD-9F5F369C6BFD}"/>
                  </a:ext>
                </a:extLst>
              </p:cNvPr>
              <p:cNvSpPr txBox="1"/>
              <p:nvPr/>
            </p:nvSpPr>
            <p:spPr>
              <a:xfrm flipH="1">
                <a:off x="7229345" y="1739566"/>
                <a:ext cx="895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146772"/>
                    </a:solidFill>
                  </a:rPr>
                  <a:t>Service</a:t>
                </a:r>
              </a:p>
              <a:p>
                <a:pPr algn="ctr"/>
                <a:r>
                  <a:rPr lang="en-US" altLang="ko-KR" sz="1400" dirty="0">
                    <a:solidFill>
                      <a:srgbClr val="146772"/>
                    </a:solidFill>
                  </a:rPr>
                  <a:t>(Web)</a:t>
                </a:r>
                <a:endParaRPr lang="ko-KR" altLang="en-US" sz="1400" dirty="0">
                  <a:solidFill>
                    <a:srgbClr val="146772"/>
                  </a:solidFill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65DD283-6644-458A-9EB3-89F199FE897E}"/>
                </a:ext>
              </a:extLst>
            </p:cNvPr>
            <p:cNvGrpSpPr/>
            <p:nvPr/>
          </p:nvGrpSpPr>
          <p:grpSpPr>
            <a:xfrm>
              <a:off x="8100727" y="1352474"/>
              <a:ext cx="1297405" cy="1297405"/>
              <a:chOff x="8063754" y="1352474"/>
              <a:chExt cx="1297405" cy="1297405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3C1792E5-29A7-4610-B79C-0F9CF3035257}"/>
                  </a:ext>
                </a:extLst>
              </p:cNvPr>
              <p:cNvSpPr/>
              <p:nvPr/>
            </p:nvSpPr>
            <p:spPr>
              <a:xfrm>
                <a:off x="8063754" y="1352474"/>
                <a:ext cx="1297405" cy="12974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1467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B7147B-DEF2-4A85-9967-01BCAC93A826}"/>
                  </a:ext>
                </a:extLst>
              </p:cNvPr>
              <p:cNvSpPr txBox="1"/>
              <p:nvPr/>
            </p:nvSpPr>
            <p:spPr>
              <a:xfrm flipH="1">
                <a:off x="8264885" y="1739566"/>
                <a:ext cx="895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146772"/>
                    </a:solidFill>
                  </a:rPr>
                  <a:t>Service</a:t>
                </a:r>
              </a:p>
              <a:p>
                <a:pPr algn="ctr"/>
                <a:r>
                  <a:rPr lang="en-US" altLang="ko-KR" sz="1400" dirty="0">
                    <a:solidFill>
                      <a:srgbClr val="146772"/>
                    </a:solidFill>
                  </a:rPr>
                  <a:t>(WAS)</a:t>
                </a:r>
                <a:endParaRPr lang="ko-KR" altLang="en-US" sz="1400" dirty="0">
                  <a:solidFill>
                    <a:srgbClr val="146772"/>
                  </a:solidFill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1D19B9CD-4BF2-4B14-B03A-C80841534900}"/>
                </a:ext>
              </a:extLst>
            </p:cNvPr>
            <p:cNvGrpSpPr/>
            <p:nvPr/>
          </p:nvGrpSpPr>
          <p:grpSpPr>
            <a:xfrm>
              <a:off x="9857300" y="1352474"/>
              <a:ext cx="1297405" cy="1297405"/>
              <a:chOff x="9100548" y="1352474"/>
              <a:chExt cx="1297405" cy="1297405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F38E9256-9EAE-498A-8EF1-0EBC856DAD84}"/>
                  </a:ext>
                </a:extLst>
              </p:cNvPr>
              <p:cNvSpPr/>
              <p:nvPr/>
            </p:nvSpPr>
            <p:spPr>
              <a:xfrm>
                <a:off x="9100548" y="1352474"/>
                <a:ext cx="1297405" cy="12974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1467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A423DF7-F8C5-4559-A767-B746312A5217}"/>
                  </a:ext>
                </a:extLst>
              </p:cNvPr>
              <p:cNvSpPr txBox="1"/>
              <p:nvPr/>
            </p:nvSpPr>
            <p:spPr>
              <a:xfrm flipH="1">
                <a:off x="9301634" y="1739566"/>
                <a:ext cx="895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146772"/>
                    </a:solidFill>
                  </a:rPr>
                  <a:t>Service</a:t>
                </a:r>
              </a:p>
              <a:p>
                <a:pPr algn="ctr"/>
                <a:r>
                  <a:rPr lang="en-US" altLang="ko-KR" sz="1400" dirty="0">
                    <a:solidFill>
                      <a:srgbClr val="146772"/>
                    </a:solidFill>
                  </a:rPr>
                  <a:t>(DB)</a:t>
                </a:r>
                <a:endParaRPr lang="ko-KR" altLang="en-US" sz="1400" dirty="0">
                  <a:solidFill>
                    <a:srgbClr val="146772"/>
                  </a:solidFill>
                </a:endParaRPr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726DFE4-34AF-43E3-A36D-218F8684B518}"/>
              </a:ext>
            </a:extLst>
          </p:cNvPr>
          <p:cNvSpPr txBox="1"/>
          <p:nvPr/>
        </p:nvSpPr>
        <p:spPr>
          <a:xfrm>
            <a:off x="438295" y="4829598"/>
            <a:ext cx="5001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기존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Hypervisor OS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환경의 서비스 배포는 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VM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생성 →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OS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배포 → 서비스 배포 순으로 진행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7B8E3-D868-459D-A481-8EAA344620A4}"/>
              </a:ext>
            </a:extLst>
          </p:cNvPr>
          <p:cNvGrpSpPr/>
          <p:nvPr/>
        </p:nvGrpSpPr>
        <p:grpSpPr>
          <a:xfrm>
            <a:off x="5866688" y="4687255"/>
            <a:ext cx="5839327" cy="877954"/>
            <a:chOff x="5866688" y="4728322"/>
            <a:chExt cx="5839327" cy="877954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7AAE5F6-97C6-5768-5372-CE3519C249BD}"/>
                </a:ext>
              </a:extLst>
            </p:cNvPr>
            <p:cNvSpPr/>
            <p:nvPr/>
          </p:nvSpPr>
          <p:spPr>
            <a:xfrm>
              <a:off x="5866688" y="4728322"/>
              <a:ext cx="5839327" cy="877954"/>
            </a:xfrm>
            <a:prstGeom prst="roundRect">
              <a:avLst>
                <a:gd name="adj" fmla="val 48203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53F8530-DB20-4427-B27F-A6A5299265C9}"/>
                </a:ext>
              </a:extLst>
            </p:cNvPr>
            <p:cNvSpPr txBox="1"/>
            <p:nvPr/>
          </p:nvSpPr>
          <p:spPr>
            <a:xfrm flipH="1">
              <a:off x="7401223" y="4870665"/>
              <a:ext cx="28123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300" dirty="0">
                  <a:solidFill>
                    <a:srgbClr val="006182"/>
                  </a:solidFill>
                  <a:latin typeface="+mn-ea"/>
                </a:rPr>
                <a:t>Hypervisor OS</a:t>
              </a:r>
              <a:endParaRPr lang="ko-KR" altLang="en-US" sz="3200" b="1" spc="-300" dirty="0">
                <a:solidFill>
                  <a:srgbClr val="006182"/>
                </a:solidFill>
                <a:latin typeface="+mn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0E8923-0CE8-473A-8285-D476F374F0CD}"/>
              </a:ext>
            </a:extLst>
          </p:cNvPr>
          <p:cNvGrpSpPr/>
          <p:nvPr/>
        </p:nvGrpSpPr>
        <p:grpSpPr>
          <a:xfrm>
            <a:off x="8137595" y="3120289"/>
            <a:ext cx="1297405" cy="1297405"/>
            <a:chOff x="8063753" y="3120292"/>
            <a:chExt cx="1297405" cy="129740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49E913F-178D-7981-553C-769FFE1B1252}"/>
                </a:ext>
              </a:extLst>
            </p:cNvPr>
            <p:cNvSpPr/>
            <p:nvPr/>
          </p:nvSpPr>
          <p:spPr>
            <a:xfrm>
              <a:off x="8063753" y="3120292"/>
              <a:ext cx="1297405" cy="129740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C882973-04AA-4520-93B5-9416289B6DA3}"/>
                </a:ext>
              </a:extLst>
            </p:cNvPr>
            <p:cNvSpPr txBox="1"/>
            <p:nvPr/>
          </p:nvSpPr>
          <p:spPr>
            <a:xfrm flipH="1">
              <a:off x="8264885" y="3522771"/>
              <a:ext cx="89523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rgbClr val="146772"/>
                  </a:solidFill>
                </a:rPr>
                <a:t>Virtual</a:t>
              </a:r>
            </a:p>
            <a:p>
              <a:pPr algn="ctr"/>
              <a:r>
                <a:rPr lang="en-US" altLang="ko-KR" sz="1300" dirty="0">
                  <a:solidFill>
                    <a:srgbClr val="146772"/>
                  </a:solidFill>
                </a:rPr>
                <a:t>Machine</a:t>
              </a:r>
              <a:endParaRPr lang="ko-KR" altLang="en-US" sz="1300" dirty="0">
                <a:solidFill>
                  <a:srgbClr val="146772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61B123-EAA8-4233-B5FD-ABE2CB53F8EF}"/>
              </a:ext>
            </a:extLst>
          </p:cNvPr>
          <p:cNvGrpSpPr/>
          <p:nvPr/>
        </p:nvGrpSpPr>
        <p:grpSpPr>
          <a:xfrm>
            <a:off x="9857300" y="3120286"/>
            <a:ext cx="1297405" cy="1297405"/>
            <a:chOff x="9787317" y="3120292"/>
            <a:chExt cx="1297405" cy="129740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2D86A9D-39F0-778D-7C2D-6B2967ABF872}"/>
                </a:ext>
              </a:extLst>
            </p:cNvPr>
            <p:cNvSpPr/>
            <p:nvPr/>
          </p:nvSpPr>
          <p:spPr>
            <a:xfrm>
              <a:off x="9787317" y="3120292"/>
              <a:ext cx="1297405" cy="129740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B2D1BE-F1E3-4CCB-A691-776A39397A6D}"/>
                </a:ext>
              </a:extLst>
            </p:cNvPr>
            <p:cNvSpPr txBox="1"/>
            <p:nvPr/>
          </p:nvSpPr>
          <p:spPr>
            <a:xfrm flipH="1">
              <a:off x="9988403" y="3522771"/>
              <a:ext cx="89523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rgbClr val="146772"/>
                  </a:solidFill>
                </a:rPr>
                <a:t>Virtual</a:t>
              </a:r>
            </a:p>
            <a:p>
              <a:pPr algn="ctr"/>
              <a:r>
                <a:rPr lang="en-US" altLang="ko-KR" sz="1300" dirty="0">
                  <a:solidFill>
                    <a:srgbClr val="146772"/>
                  </a:solidFill>
                </a:rPr>
                <a:t>Machine</a:t>
              </a:r>
              <a:endParaRPr lang="ko-KR" altLang="en-US" sz="1300" dirty="0">
                <a:solidFill>
                  <a:srgbClr val="146772"/>
                </a:solidFill>
              </a:endParaRPr>
            </a:p>
          </p:txBody>
        </p:sp>
      </p:grp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E4E21A3-837B-4D32-AADA-BEF61DA80B91}"/>
              </a:ext>
            </a:extLst>
          </p:cNvPr>
          <p:cNvCxnSpPr/>
          <p:nvPr/>
        </p:nvCxnSpPr>
        <p:spPr>
          <a:xfrm flipV="1">
            <a:off x="7179493" y="2649879"/>
            <a:ext cx="0" cy="470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6876C59-C028-41FB-BC27-5E28317B4DD4}"/>
              </a:ext>
            </a:extLst>
          </p:cNvPr>
          <p:cNvCxnSpPr/>
          <p:nvPr/>
        </p:nvCxnSpPr>
        <p:spPr>
          <a:xfrm flipV="1">
            <a:off x="8774255" y="2649879"/>
            <a:ext cx="0" cy="470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354E3AB-A577-494F-9276-58D524CAAB5C}"/>
              </a:ext>
            </a:extLst>
          </p:cNvPr>
          <p:cNvCxnSpPr/>
          <p:nvPr/>
        </p:nvCxnSpPr>
        <p:spPr>
          <a:xfrm flipV="1">
            <a:off x="10506002" y="2649879"/>
            <a:ext cx="0" cy="470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1326F4F-54E7-48EB-AD66-FD09774518C7}"/>
              </a:ext>
            </a:extLst>
          </p:cNvPr>
          <p:cNvGrpSpPr/>
          <p:nvPr/>
        </p:nvGrpSpPr>
        <p:grpSpPr>
          <a:xfrm>
            <a:off x="5829765" y="4430897"/>
            <a:ext cx="5839327" cy="877954"/>
            <a:chOff x="11962919" y="6818239"/>
            <a:chExt cx="5839327" cy="877954"/>
          </a:xfrm>
        </p:grpSpPr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6413785B-2238-454A-82DB-BD5DC37EFABC}"/>
                </a:ext>
              </a:extLst>
            </p:cNvPr>
            <p:cNvSpPr/>
            <p:nvPr/>
          </p:nvSpPr>
          <p:spPr>
            <a:xfrm>
              <a:off x="11962919" y="6818239"/>
              <a:ext cx="5839327" cy="877954"/>
            </a:xfrm>
            <a:prstGeom prst="roundRect">
              <a:avLst>
                <a:gd name="adj" fmla="val 48203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5C09CF3-1831-4321-97AE-9808A4CBD91B}"/>
                </a:ext>
              </a:extLst>
            </p:cNvPr>
            <p:cNvSpPr txBox="1"/>
            <p:nvPr/>
          </p:nvSpPr>
          <p:spPr>
            <a:xfrm flipH="1">
              <a:off x="13497454" y="6960582"/>
              <a:ext cx="28123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300" dirty="0">
                  <a:solidFill>
                    <a:srgbClr val="006182"/>
                  </a:solidFill>
                  <a:latin typeface="+mn-ea"/>
                </a:rPr>
                <a:t>Host OS</a:t>
              </a:r>
              <a:endParaRPr lang="ko-KR" altLang="en-US" sz="3200" b="1" spc="-300" dirty="0">
                <a:solidFill>
                  <a:srgbClr val="006182"/>
                </a:solidFill>
                <a:latin typeface="+mn-ea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307B11F-49D5-4E1F-86E3-CD72BF88E27F}"/>
              </a:ext>
            </a:extLst>
          </p:cNvPr>
          <p:cNvGrpSpPr/>
          <p:nvPr/>
        </p:nvGrpSpPr>
        <p:grpSpPr>
          <a:xfrm>
            <a:off x="5829765" y="3130996"/>
            <a:ext cx="5839327" cy="877955"/>
            <a:chOff x="5850809" y="3332951"/>
            <a:chExt cx="5839327" cy="877955"/>
          </a:xfrm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40D42BB3-2314-4417-9542-A181CC5B3850}"/>
                </a:ext>
              </a:extLst>
            </p:cNvPr>
            <p:cNvSpPr/>
            <p:nvPr/>
          </p:nvSpPr>
          <p:spPr>
            <a:xfrm>
              <a:off x="5850809" y="3332951"/>
              <a:ext cx="5839327" cy="877955"/>
            </a:xfrm>
            <a:prstGeom prst="roundRect">
              <a:avLst>
                <a:gd name="adj" fmla="val 48203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BBE6835-8A0E-4A2F-945B-77C88CA981A8}"/>
                </a:ext>
              </a:extLst>
            </p:cNvPr>
            <p:cNvSpPr txBox="1"/>
            <p:nvPr/>
          </p:nvSpPr>
          <p:spPr>
            <a:xfrm flipH="1">
              <a:off x="7343257" y="3492733"/>
              <a:ext cx="28123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300" dirty="0">
                  <a:solidFill>
                    <a:srgbClr val="006182"/>
                  </a:solidFill>
                  <a:latin typeface="+mn-ea"/>
                </a:rPr>
                <a:t>Docker Engine</a:t>
              </a:r>
              <a:endParaRPr lang="ko-KR" altLang="en-US" sz="3200" b="1" spc="-300" dirty="0">
                <a:solidFill>
                  <a:srgbClr val="006182"/>
                </a:solidFill>
                <a:latin typeface="+mn-ea"/>
              </a:endParaRPr>
            </a:p>
          </p:txBody>
        </p:sp>
      </p:grp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DE1B8B6B-C4DF-4621-A773-DCAE52D96AFD}"/>
              </a:ext>
            </a:extLst>
          </p:cNvPr>
          <p:cNvCxnSpPr/>
          <p:nvPr/>
        </p:nvCxnSpPr>
        <p:spPr>
          <a:xfrm flipV="1">
            <a:off x="7179493" y="2649879"/>
            <a:ext cx="0" cy="470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276C8621-D297-4005-A86B-CAEDB855BA2F}"/>
              </a:ext>
            </a:extLst>
          </p:cNvPr>
          <p:cNvCxnSpPr/>
          <p:nvPr/>
        </p:nvCxnSpPr>
        <p:spPr>
          <a:xfrm flipV="1">
            <a:off x="8768577" y="2649879"/>
            <a:ext cx="0" cy="470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D01EE153-588E-4427-A29F-EFD61351969E}"/>
              </a:ext>
            </a:extLst>
          </p:cNvPr>
          <p:cNvCxnSpPr/>
          <p:nvPr/>
        </p:nvCxnSpPr>
        <p:spPr>
          <a:xfrm flipV="1">
            <a:off x="10506002" y="2649879"/>
            <a:ext cx="0" cy="470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0AEA9860-99A6-48A6-8D92-2D34B4D4237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67DD4159-3FDD-4CF2-8D7C-65004108F95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98B6C81-4C84-451C-849B-67294B106F0C}"/>
              </a:ext>
            </a:extLst>
          </p:cNvPr>
          <p:cNvSpPr txBox="1"/>
          <p:nvPr/>
        </p:nvSpPr>
        <p:spPr>
          <a:xfrm>
            <a:off x="1163052" y="272716"/>
            <a:ext cx="18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프로젝트 개요</a:t>
            </a: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3598A3A7-DB32-44E0-8FED-365933CCAA9B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5" grpId="0" animBg="1"/>
      <p:bldP spid="15" grpId="1" animBg="1"/>
      <p:bldP spid="66" grpId="0"/>
      <p:bldP spid="66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수행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215153" y="1143360"/>
            <a:ext cx="11435377" cy="5256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5754243" y="1875108"/>
            <a:ext cx="55818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8028C1-6A68-4094-BAB8-A613A57AEEDC}"/>
              </a:ext>
            </a:extLst>
          </p:cNvPr>
          <p:cNvGrpSpPr/>
          <p:nvPr/>
        </p:nvGrpSpPr>
        <p:grpSpPr>
          <a:xfrm>
            <a:off x="411117" y="820746"/>
            <a:ext cx="4143053" cy="990285"/>
            <a:chOff x="474823" y="4000308"/>
            <a:chExt cx="4143053" cy="99028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9209A7-BEC7-D09F-C8BC-5CC68C348A71}"/>
                </a:ext>
              </a:extLst>
            </p:cNvPr>
            <p:cNvSpPr/>
            <p:nvPr/>
          </p:nvSpPr>
          <p:spPr>
            <a:xfrm>
              <a:off x="474823" y="4000308"/>
              <a:ext cx="4143053" cy="9902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168F4F9-EEA3-4A35-B39E-00B0A9FAE0F5}"/>
                </a:ext>
              </a:extLst>
            </p:cNvPr>
            <p:cNvGrpSpPr/>
            <p:nvPr/>
          </p:nvGrpSpPr>
          <p:grpSpPr>
            <a:xfrm>
              <a:off x="727377" y="4198219"/>
              <a:ext cx="3637955" cy="759377"/>
              <a:chOff x="1169103" y="3806427"/>
              <a:chExt cx="4001751" cy="91884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2226511B-013B-E883-73DC-835AE91EA07A}"/>
                  </a:ext>
                </a:extLst>
              </p:cNvPr>
              <p:cNvCxnSpPr/>
              <p:nvPr/>
            </p:nvCxnSpPr>
            <p:spPr>
              <a:xfrm>
                <a:off x="3174331" y="4532783"/>
                <a:ext cx="0" cy="19249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6A6B591-F6BC-4B96-97D9-7B45CBE26793}"/>
                  </a:ext>
                </a:extLst>
              </p:cNvPr>
              <p:cNvSpPr/>
              <p:nvPr/>
            </p:nvSpPr>
            <p:spPr>
              <a:xfrm>
                <a:off x="1169103" y="3806427"/>
                <a:ext cx="4001751" cy="719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D5A143-BC8F-45A4-BD08-313146D02FEB}"/>
                </a:ext>
              </a:extLst>
            </p:cNvPr>
            <p:cNvSpPr txBox="1"/>
            <p:nvPr/>
          </p:nvSpPr>
          <p:spPr>
            <a:xfrm>
              <a:off x="1447419" y="4281118"/>
              <a:ext cx="2197864" cy="381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Web Service </a:t>
              </a:r>
              <a:r>
                <a:rPr lang="ko-KR" altLang="en-US" sz="2400" spc="-15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배포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423AB0-798A-460F-B431-0BD363549ED8}"/>
              </a:ext>
            </a:extLst>
          </p:cNvPr>
          <p:cNvSpPr txBox="1"/>
          <p:nvPr/>
        </p:nvSpPr>
        <p:spPr>
          <a:xfrm>
            <a:off x="8700480" y="1875108"/>
            <a:ext cx="2635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Nginx  Service Memory Limit</a:t>
            </a:r>
            <a:r>
              <a:rPr lang="ko-KR" altLang="en-US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확인 </a:t>
            </a:r>
            <a:r>
              <a:rPr lang="en-US" altLang="ko-KR" sz="1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- 2</a:t>
            </a:r>
            <a:endParaRPr lang="ko-KR" altLang="en-US" sz="1400" spc="-15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68829-8A8D-49D3-A0FB-C300A7B1484D}"/>
              </a:ext>
            </a:extLst>
          </p:cNvPr>
          <p:cNvSpPr txBox="1"/>
          <p:nvPr/>
        </p:nvSpPr>
        <p:spPr>
          <a:xfrm>
            <a:off x="5657064" y="1186069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Portainer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32204E-8CA1-4DB0-AB0A-998ABAE33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1801" y="2300259"/>
            <a:ext cx="7170526" cy="385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66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수행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EE901189-A3F0-994A-EDA1-98BFBC2BB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361365"/>
              </p:ext>
            </p:extLst>
          </p:nvPr>
        </p:nvGraphicFramePr>
        <p:xfrm>
          <a:off x="1615325" y="1150664"/>
          <a:ext cx="8961350" cy="5136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622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기준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수행내용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2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대  이상의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VM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에</a:t>
                      </a:r>
                      <a:endParaRPr lang="en-US" altLang="ko-KR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Docker Engine Community Ver.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설치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P.10, P.12, P.14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2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리눅스 기본 방화벽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Disable &amp; Stop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P.11, P.13, P.15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622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Swarm Cluster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구성 시 </a:t>
                      </a:r>
                      <a:endParaRPr lang="en-US" altLang="ko-KR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Master 1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대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Worker 2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대로 구성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P.16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622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Web Service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배포 시 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Memory 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사용량 제한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P.35~36, P.39~40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622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Volume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을 생성해 컨테이너에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Mount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P.19~22, P.24~27, P.33~34, P.37~38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  <a:tr h="622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Service Replica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는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개로 구성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P.17, P.18, P.23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89740"/>
                  </a:ext>
                </a:extLst>
              </a:tr>
              <a:tr h="622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Docker-Compose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를 사용해 </a:t>
                      </a:r>
                      <a:r>
                        <a:rPr lang="en-US" altLang="ko-KR" sz="1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Portainer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P.28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97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036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:a16="http://schemas.microsoft.com/office/drawing/2014/main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566416" y="2890391"/>
            <a:ext cx="4996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프로젝트 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1770365" y="1529718"/>
            <a:ext cx="3776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1"/>
                </a:solidFill>
              </a:rPr>
              <a:t>Docker :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FC5D89-A887-4E56-88F9-981B16F502A8}"/>
              </a:ext>
            </a:extLst>
          </p:cNvPr>
          <p:cNvSpPr/>
          <p:nvPr/>
        </p:nvSpPr>
        <p:spPr>
          <a:xfrm>
            <a:off x="1714949" y="2765396"/>
            <a:ext cx="2875526" cy="2521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71A48D-3B36-4689-9723-28CF74010893}"/>
              </a:ext>
            </a:extLst>
          </p:cNvPr>
          <p:cNvSpPr/>
          <p:nvPr/>
        </p:nvSpPr>
        <p:spPr>
          <a:xfrm>
            <a:off x="4681199" y="2765396"/>
            <a:ext cx="2875526" cy="2521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90D374-D4E9-4098-8C20-85443973F00A}"/>
              </a:ext>
            </a:extLst>
          </p:cNvPr>
          <p:cNvSpPr/>
          <p:nvPr/>
        </p:nvSpPr>
        <p:spPr>
          <a:xfrm>
            <a:off x="7647449" y="2765396"/>
            <a:ext cx="2875526" cy="2521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F5D11-AB5C-4054-B9F9-99E7FA2CAD8E}"/>
              </a:ext>
            </a:extLst>
          </p:cNvPr>
          <p:cNvSpPr txBox="1"/>
          <p:nvPr/>
        </p:nvSpPr>
        <p:spPr>
          <a:xfrm>
            <a:off x="1818456" y="2848889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주제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BFD843-D8F7-4BF7-A669-038DC91F4BD3}"/>
              </a:ext>
            </a:extLst>
          </p:cNvPr>
          <p:cNvSpPr txBox="1"/>
          <p:nvPr/>
        </p:nvSpPr>
        <p:spPr>
          <a:xfrm>
            <a:off x="4828824" y="2848889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목표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DCC192-8BCA-4463-8261-A09A2F7F6167}"/>
              </a:ext>
            </a:extLst>
          </p:cNvPr>
          <p:cNvSpPr txBox="1"/>
          <p:nvPr/>
        </p:nvSpPr>
        <p:spPr>
          <a:xfrm>
            <a:off x="7759552" y="2848889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기획의도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8ED1A1-40E3-41CA-BF47-71B2F5E9FE47}"/>
              </a:ext>
            </a:extLst>
          </p:cNvPr>
          <p:cNvSpPr txBox="1"/>
          <p:nvPr/>
        </p:nvSpPr>
        <p:spPr>
          <a:xfrm>
            <a:off x="1818456" y="3745399"/>
            <a:ext cx="2276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bg1"/>
                </a:solidFill>
              </a:rPr>
              <a:t>Docker</a:t>
            </a:r>
            <a:r>
              <a:rPr lang="ko-KR" altLang="en-US" sz="2000" b="1" dirty="0">
                <a:solidFill>
                  <a:schemeClr val="bg1"/>
                </a:solidFill>
              </a:rPr>
              <a:t>를 활용한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>
                <a:solidFill>
                  <a:schemeClr val="bg1"/>
                </a:solidFill>
              </a:rPr>
              <a:t>Web Service </a:t>
            </a:r>
            <a:r>
              <a:rPr lang="ko-KR" altLang="en-US" sz="2000" b="1" dirty="0">
                <a:solidFill>
                  <a:schemeClr val="bg1"/>
                </a:solidFill>
              </a:rPr>
              <a:t>구축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358E1C-C46C-414D-A9DD-1A91BFCF0B7F}"/>
              </a:ext>
            </a:extLst>
          </p:cNvPr>
          <p:cNvSpPr txBox="1"/>
          <p:nvPr/>
        </p:nvSpPr>
        <p:spPr>
          <a:xfrm>
            <a:off x="4742789" y="3429000"/>
            <a:ext cx="2957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dirty="0">
                <a:solidFill>
                  <a:schemeClr val="bg1"/>
                </a:solidFill>
              </a:rPr>
              <a:t>1. Swarm Cluster </a:t>
            </a:r>
            <a:r>
              <a:rPr lang="ko-KR" altLang="en-US" sz="1200" b="1" dirty="0">
                <a:solidFill>
                  <a:schemeClr val="bg1"/>
                </a:solidFill>
              </a:rPr>
              <a:t>구성으로 가용성 확보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just"/>
            <a:endParaRPr lang="en-US" altLang="ko-KR" sz="1200" b="1" dirty="0">
              <a:solidFill>
                <a:schemeClr val="bg1"/>
              </a:solidFill>
            </a:endParaRPr>
          </a:p>
          <a:p>
            <a:pPr algn="just"/>
            <a:r>
              <a:rPr lang="en-US" altLang="ko-KR" sz="1200" b="1" dirty="0">
                <a:solidFill>
                  <a:schemeClr val="bg1"/>
                </a:solidFill>
              </a:rPr>
              <a:t>2. </a:t>
            </a:r>
            <a:r>
              <a:rPr lang="ko-KR" altLang="en-US" sz="1200" b="1" dirty="0">
                <a:solidFill>
                  <a:schemeClr val="bg1"/>
                </a:solidFill>
              </a:rPr>
              <a:t>서비스 별 자원 사용량 제어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just"/>
            <a:endParaRPr lang="en-US" altLang="ko-KR" sz="1200" b="1" dirty="0">
              <a:solidFill>
                <a:schemeClr val="bg1"/>
              </a:solidFill>
            </a:endParaRPr>
          </a:p>
          <a:p>
            <a:pPr algn="just"/>
            <a:r>
              <a:rPr lang="en-US" altLang="ko-KR" sz="1200" b="1" dirty="0">
                <a:solidFill>
                  <a:schemeClr val="bg1"/>
                </a:solidFill>
              </a:rPr>
              <a:t>3. Volume </a:t>
            </a:r>
            <a:r>
              <a:rPr lang="ko-KR" altLang="en-US" sz="1200" b="1" dirty="0">
                <a:solidFill>
                  <a:schemeClr val="bg1"/>
                </a:solidFill>
              </a:rPr>
              <a:t>구성 데이터 연속성 확보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just"/>
            <a:endParaRPr lang="en-US" altLang="ko-KR" sz="1200" b="1" dirty="0">
              <a:solidFill>
                <a:schemeClr val="bg1"/>
              </a:solidFill>
            </a:endParaRPr>
          </a:p>
          <a:p>
            <a:pPr algn="just"/>
            <a:r>
              <a:rPr lang="en-US" altLang="ko-KR" sz="1200" b="1" dirty="0">
                <a:solidFill>
                  <a:schemeClr val="bg1"/>
                </a:solidFill>
              </a:rPr>
              <a:t>4. </a:t>
            </a:r>
            <a:r>
              <a:rPr lang="en-US" altLang="ko-KR" sz="1200" b="1" dirty="0" err="1">
                <a:solidFill>
                  <a:schemeClr val="bg1"/>
                </a:solidFill>
              </a:rPr>
              <a:t>Portainer</a:t>
            </a:r>
            <a:r>
              <a:rPr lang="ko-KR" altLang="en-US" sz="1200" b="1" dirty="0">
                <a:solidFill>
                  <a:schemeClr val="bg1"/>
                </a:solidFill>
              </a:rPr>
              <a:t>를 통한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just"/>
            <a:r>
              <a:rPr lang="en-US" altLang="ko-KR" sz="1200" b="1" dirty="0">
                <a:solidFill>
                  <a:schemeClr val="bg1"/>
                </a:solidFill>
              </a:rPr>
              <a:t>     Docker Monitoring </a:t>
            </a:r>
            <a:r>
              <a:rPr lang="ko-KR" altLang="en-US" sz="1200" b="1" dirty="0">
                <a:solidFill>
                  <a:schemeClr val="bg1"/>
                </a:solidFill>
              </a:rPr>
              <a:t>구현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BF81D2-FBD5-4E7C-A67F-1F5170636436}"/>
              </a:ext>
            </a:extLst>
          </p:cNvPr>
          <p:cNvSpPr txBox="1"/>
          <p:nvPr/>
        </p:nvSpPr>
        <p:spPr>
          <a:xfrm>
            <a:off x="7700440" y="3702958"/>
            <a:ext cx="2957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1" dirty="0">
                <a:solidFill>
                  <a:schemeClr val="bg1"/>
                </a:solidFill>
              </a:rPr>
              <a:t>기준에 맞추어 </a:t>
            </a:r>
            <a:r>
              <a:rPr lang="en-US" altLang="ko-KR" sz="1200" b="1" dirty="0">
                <a:solidFill>
                  <a:schemeClr val="bg1"/>
                </a:solidFill>
              </a:rPr>
              <a:t>Docker </a:t>
            </a:r>
            <a:r>
              <a:rPr lang="ko-KR" altLang="en-US" sz="1200" b="1" dirty="0">
                <a:solidFill>
                  <a:schemeClr val="bg1"/>
                </a:solidFill>
              </a:rPr>
              <a:t>와 </a:t>
            </a:r>
            <a:r>
              <a:rPr lang="en-US" altLang="ko-KR" sz="1200" b="1" dirty="0">
                <a:solidFill>
                  <a:schemeClr val="bg1"/>
                </a:solidFill>
              </a:rPr>
              <a:t>Cluster</a:t>
            </a:r>
            <a:r>
              <a:rPr lang="ko-KR" altLang="en-US" sz="1200" b="1" dirty="0">
                <a:solidFill>
                  <a:schemeClr val="bg1"/>
                </a:solidFill>
              </a:rPr>
              <a:t>를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just"/>
            <a:r>
              <a:rPr lang="ko-KR" altLang="en-US" sz="1200" b="1" dirty="0">
                <a:solidFill>
                  <a:schemeClr val="bg1"/>
                </a:solidFill>
              </a:rPr>
              <a:t>구성하여 빠른 배포 및 </a:t>
            </a:r>
            <a:r>
              <a:rPr lang="en-US" altLang="ko-KR" sz="1200" b="1" dirty="0">
                <a:solidFill>
                  <a:schemeClr val="bg1"/>
                </a:solidFill>
              </a:rPr>
              <a:t>HA</a:t>
            </a:r>
            <a:r>
              <a:rPr lang="ko-KR" altLang="en-US" sz="1200" b="1" dirty="0">
                <a:solidFill>
                  <a:schemeClr val="bg1"/>
                </a:solidFill>
              </a:rPr>
              <a:t>가 보장되는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just"/>
            <a:r>
              <a:rPr lang="ko-KR" altLang="en-US" sz="1200" b="1" dirty="0">
                <a:solidFill>
                  <a:schemeClr val="bg1"/>
                </a:solidFill>
              </a:rPr>
              <a:t>환경을 구축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788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프로젝트 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428115-CFE8-4F46-A215-9BF5495CEB53}"/>
              </a:ext>
            </a:extLst>
          </p:cNvPr>
          <p:cNvSpPr/>
          <p:nvPr/>
        </p:nvSpPr>
        <p:spPr>
          <a:xfrm>
            <a:off x="663671" y="1018657"/>
            <a:ext cx="3637955" cy="594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1D3B62-3F0B-4C81-907C-A34B36CD1E8B}"/>
              </a:ext>
            </a:extLst>
          </p:cNvPr>
          <p:cNvSpPr txBox="1"/>
          <p:nvPr/>
        </p:nvSpPr>
        <p:spPr>
          <a:xfrm>
            <a:off x="1512130" y="1085056"/>
            <a:ext cx="1713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서비스 구성도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AC771A-C4F6-4FD7-96E6-C1F298AC5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33" y="-591670"/>
            <a:ext cx="11362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56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438296" y="903658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사용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OS/SW </a:t>
            </a:r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리스트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4080C-AE31-0B6A-5362-529043FB2DAB}"/>
              </a:ext>
            </a:extLst>
          </p:cNvPr>
          <p:cNvSpPr txBox="1"/>
          <p:nvPr/>
        </p:nvSpPr>
        <p:spPr>
          <a:xfrm>
            <a:off x="1372803" y="2176620"/>
            <a:ext cx="1585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OS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5303118" y="2160390"/>
            <a:ext cx="1585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Docker</a:t>
            </a:r>
          </a:p>
          <a:p>
            <a:pPr algn="ctr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Engine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9233435" y="2230898"/>
            <a:ext cx="1585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Service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B5E1B5E-5426-42D7-BFDB-00AE139C5FF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AEE5A2-8FC3-40D0-8152-FF42E051E05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41928D-7C8C-4B57-8F03-AEC0AB1D58A6}"/>
              </a:ext>
            </a:extLst>
          </p:cNvPr>
          <p:cNvSpPr txBox="1"/>
          <p:nvPr/>
        </p:nvSpPr>
        <p:spPr>
          <a:xfrm>
            <a:off x="1163052" y="272716"/>
            <a:ext cx="18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프로젝트 개요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2A4A540-226F-49CF-8D44-2BDE5EC7DC71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ocky Linux 8.3 Release Candidate 1 출시 / Test Installation">
            <a:extLst>
              <a:ext uri="{FF2B5EF4-FFF2-40B4-BE49-F238E27FC236}">
                <a16:creationId xmlns:a16="http://schemas.microsoft.com/office/drawing/2014/main" id="{C4CDC09C-B152-4484-A3D8-751CF81F0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706" y="270899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Advanced Load Balancer, Web Server, &amp; Reverse Proxy - NGINX">
            <a:extLst>
              <a:ext uri="{FF2B5EF4-FFF2-40B4-BE49-F238E27FC236}">
                <a16:creationId xmlns:a16="http://schemas.microsoft.com/office/drawing/2014/main" id="{27083F60-6E2A-4EAF-9350-5A007881D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534" y="3050674"/>
            <a:ext cx="512966" cy="6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B209CA-538B-441F-B628-A6C5E414C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62" y="2841625"/>
            <a:ext cx="26574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667D28-8953-497D-8B43-DC530D320CC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238" y="3023881"/>
            <a:ext cx="745282" cy="7452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F8E756-DA34-457E-8FD7-36BD03821D97}"/>
              </a:ext>
            </a:extLst>
          </p:cNvPr>
          <p:cNvSpPr txBox="1"/>
          <p:nvPr/>
        </p:nvSpPr>
        <p:spPr>
          <a:xfrm>
            <a:off x="1372803" y="4222537"/>
            <a:ext cx="1585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</a:rPr>
              <a:t>Rocky Linux 9.1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6BCE73-3133-4618-9437-F9A0F2FECAF5}"/>
              </a:ext>
            </a:extLst>
          </p:cNvPr>
          <p:cNvSpPr txBox="1"/>
          <p:nvPr/>
        </p:nvSpPr>
        <p:spPr>
          <a:xfrm>
            <a:off x="5381497" y="4197085"/>
            <a:ext cx="1585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</a:rPr>
              <a:t>Docker 23.0.1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D833EE-62E8-4155-8320-BF81FA0288D7}"/>
              </a:ext>
            </a:extLst>
          </p:cNvPr>
          <p:cNvSpPr txBox="1"/>
          <p:nvPr/>
        </p:nvSpPr>
        <p:spPr>
          <a:xfrm>
            <a:off x="8818406" y="3779666"/>
            <a:ext cx="90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accent1">
                    <a:lumMod val="50000"/>
                  </a:schemeClr>
                </a:solidFill>
              </a:rPr>
              <a:t>Nginx</a:t>
            </a:r>
          </a:p>
          <a:p>
            <a:pPr algn="ctr"/>
            <a:r>
              <a:rPr lang="en-US" altLang="ko-KR" sz="900" b="1" dirty="0">
                <a:solidFill>
                  <a:schemeClr val="accent1">
                    <a:lumMod val="50000"/>
                  </a:schemeClr>
                </a:solidFill>
              </a:rPr>
              <a:t>Latest ver.</a:t>
            </a:r>
            <a:endParaRPr lang="ko-KR" altLang="en-US" sz="9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B75B6E-CBC8-4899-B94E-13D4674BF89B}"/>
              </a:ext>
            </a:extLst>
          </p:cNvPr>
          <p:cNvSpPr txBox="1"/>
          <p:nvPr/>
        </p:nvSpPr>
        <p:spPr>
          <a:xfrm>
            <a:off x="10026316" y="3772470"/>
            <a:ext cx="158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err="1">
                <a:solidFill>
                  <a:schemeClr val="accent1">
                    <a:lumMod val="50000"/>
                  </a:schemeClr>
                </a:solidFill>
              </a:rPr>
              <a:t>Portainer</a:t>
            </a:r>
            <a:endParaRPr lang="en-US" altLang="ko-KR" sz="9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sz="900" b="1" dirty="0">
                <a:solidFill>
                  <a:schemeClr val="accent1">
                    <a:lumMod val="50000"/>
                  </a:schemeClr>
                </a:solidFill>
              </a:rPr>
              <a:t>2.17.1</a:t>
            </a:r>
            <a:endParaRPr lang="ko-KR" altLang="en-US" sz="9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992817-9D4F-4342-ADBF-A45021AC26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74" y="3237782"/>
            <a:ext cx="745282" cy="2845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75193D2-E4F5-45BC-9B27-A9B031CA261C}"/>
              </a:ext>
            </a:extLst>
          </p:cNvPr>
          <p:cNvSpPr txBox="1"/>
          <p:nvPr/>
        </p:nvSpPr>
        <p:spPr>
          <a:xfrm>
            <a:off x="9681357" y="3769163"/>
            <a:ext cx="82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accent1">
                    <a:lumMod val="50000"/>
                  </a:schemeClr>
                </a:solidFill>
              </a:rPr>
              <a:t>Apache</a:t>
            </a:r>
          </a:p>
          <a:p>
            <a:pPr algn="ctr"/>
            <a:r>
              <a:rPr lang="en-US" altLang="ko-KR" sz="900" b="1" dirty="0">
                <a:solidFill>
                  <a:schemeClr val="accent1">
                    <a:lumMod val="50000"/>
                  </a:schemeClr>
                </a:solidFill>
              </a:rPr>
              <a:t>Latest ver.</a:t>
            </a:r>
            <a:endParaRPr lang="ko-KR" altLang="en-US" sz="9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95332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수행 절차 및 방법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B8C9E5-492D-4798-A52E-06D49A88F782}"/>
              </a:ext>
            </a:extLst>
          </p:cNvPr>
          <p:cNvSpPr/>
          <p:nvPr/>
        </p:nvSpPr>
        <p:spPr>
          <a:xfrm>
            <a:off x="9825318" y="6347012"/>
            <a:ext cx="2366682" cy="421329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수행절차 및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261083" y="2070251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Docker Engine</a:t>
            </a:r>
          </a:p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설치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6752" y="3614272"/>
            <a:ext cx="1682895" cy="588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VM </a:t>
            </a:r>
            <a:r>
              <a:rPr lang="ko-KR" altLang="en-US" sz="14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 </a:t>
            </a:r>
            <a:r>
              <a:rPr lang="en-US" altLang="ko-KR" sz="14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Docker Engine</a:t>
            </a:r>
            <a:r>
              <a:rPr lang="ko-KR" altLang="en-US" sz="14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설치 및 환경 구성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2B11D6E-1CE7-4E77-AB47-9FC3E92D657F}"/>
              </a:ext>
            </a:extLst>
          </p:cNvPr>
          <p:cNvGrpSpPr/>
          <p:nvPr/>
        </p:nvGrpSpPr>
        <p:grpSpPr>
          <a:xfrm>
            <a:off x="3686782" y="2036556"/>
            <a:ext cx="2041452" cy="3508788"/>
            <a:chOff x="3686782" y="2036556"/>
            <a:chExt cx="2041452" cy="350878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F95BF3-A33E-3ED4-D4B8-1B89DC6B1DC5}"/>
                </a:ext>
              </a:extLst>
            </p:cNvPr>
            <p:cNvSpPr/>
            <p:nvPr/>
          </p:nvSpPr>
          <p:spPr>
            <a:xfrm>
              <a:off x="3686783" y="2036558"/>
              <a:ext cx="2041451" cy="3508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71F45B0-605A-3EEB-231C-67A24AD70A01}"/>
                </a:ext>
              </a:extLst>
            </p:cNvPr>
            <p:cNvSpPr/>
            <p:nvPr/>
          </p:nvSpPr>
          <p:spPr>
            <a:xfrm>
              <a:off x="3686782" y="2036556"/>
              <a:ext cx="2041451" cy="6042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C52E61-C7C4-42F7-B972-6B9DFDA5FB94}"/>
                </a:ext>
              </a:extLst>
            </p:cNvPr>
            <p:cNvSpPr txBox="1"/>
            <p:nvPr/>
          </p:nvSpPr>
          <p:spPr>
            <a:xfrm>
              <a:off x="4013231" y="2070251"/>
              <a:ext cx="1361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</a:rPr>
                <a:t>Swarm Cluster</a:t>
              </a: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</a:rPr>
                <a:t>구성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DA56ECE-C012-4396-ABBE-FD57BE4CA9CF}"/>
                </a:ext>
              </a:extLst>
            </p:cNvPr>
            <p:cNvSpPr txBox="1"/>
            <p:nvPr/>
          </p:nvSpPr>
          <p:spPr>
            <a:xfrm>
              <a:off x="3818161" y="3614272"/>
              <a:ext cx="1682895" cy="588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spc="-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VM</a:t>
              </a:r>
              <a:r>
                <a:rPr lang="ko-KR" altLang="en-US" sz="1400" spc="-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역할에 맞춰</a:t>
              </a:r>
              <a:endParaRPr lang="en-US" altLang="ko-KR" sz="14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1400" spc="-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Swarm Cluster </a:t>
              </a:r>
              <a:r>
                <a:rPr lang="ko-KR" altLang="en-US" sz="1400" spc="-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구성</a:t>
              </a:r>
              <a:endParaRPr lang="en-US" altLang="ko-KR" sz="14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F7D58FC-9B5F-426F-A990-71DFE3683443}"/>
              </a:ext>
            </a:extLst>
          </p:cNvPr>
          <p:cNvGrpSpPr/>
          <p:nvPr/>
        </p:nvGrpSpPr>
        <p:grpSpPr>
          <a:xfrm>
            <a:off x="6445339" y="2036556"/>
            <a:ext cx="2041453" cy="3508788"/>
            <a:chOff x="6445339" y="2036556"/>
            <a:chExt cx="2041453" cy="350878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70CC38-9B93-3086-7155-DB6D495644D4}"/>
                </a:ext>
              </a:extLst>
            </p:cNvPr>
            <p:cNvSpPr/>
            <p:nvPr/>
          </p:nvSpPr>
          <p:spPr>
            <a:xfrm>
              <a:off x="6445341" y="2036558"/>
              <a:ext cx="2041451" cy="3508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E1A3D78-ED92-F94F-B0D0-BC15DEBDC75A}"/>
                </a:ext>
              </a:extLst>
            </p:cNvPr>
            <p:cNvSpPr/>
            <p:nvPr/>
          </p:nvSpPr>
          <p:spPr>
            <a:xfrm>
              <a:off x="6445339" y="2036556"/>
              <a:ext cx="2041451" cy="6042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8995AF-1C4E-461B-9613-548E8059BCED}"/>
                </a:ext>
              </a:extLst>
            </p:cNvPr>
            <p:cNvSpPr txBox="1"/>
            <p:nvPr/>
          </p:nvSpPr>
          <p:spPr>
            <a:xfrm>
              <a:off x="6885994" y="2070251"/>
              <a:ext cx="11961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</a:rPr>
                <a:t>Web Service</a:t>
              </a: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</a:rPr>
                <a:t>배포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DBF42E-2A30-41E2-98F2-1106304F8963}"/>
                </a:ext>
              </a:extLst>
            </p:cNvPr>
            <p:cNvSpPr txBox="1"/>
            <p:nvPr/>
          </p:nvSpPr>
          <p:spPr>
            <a:xfrm>
              <a:off x="6624616" y="2731037"/>
              <a:ext cx="1682895" cy="2733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200" spc="-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다음 조건에 맞춰</a:t>
              </a:r>
              <a:endParaRPr lang="en-US" altLang="ko-KR" sz="12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1200" spc="-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Web Service </a:t>
              </a:r>
              <a:r>
                <a:rPr lang="ko-KR" altLang="en-US" sz="1200" spc="-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배포</a:t>
              </a:r>
              <a:endParaRPr lang="en-US" altLang="ko-KR" sz="12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endParaRPr lang="en-US" altLang="ko-KR" sz="12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1200" spc="-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 Apache 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200" spc="-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  Memory : (Usable / Limit)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200" spc="-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  100MB / 200MB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200" spc="-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  Port : 8091</a:t>
              </a:r>
            </a:p>
            <a:p>
              <a:pPr algn="just">
                <a:lnSpc>
                  <a:spcPct val="120000"/>
                </a:lnSpc>
              </a:pPr>
              <a:endParaRPr lang="en-US" altLang="ko-KR" sz="12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1200" spc="-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 Nginx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200" spc="-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  Memory : (Usable / Limit)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200" spc="-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  100MB / 120MB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200" spc="-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  Port : 8092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77F3DF2-4EBA-402A-BF3B-5D564E56472B}"/>
              </a:ext>
            </a:extLst>
          </p:cNvPr>
          <p:cNvGrpSpPr/>
          <p:nvPr/>
        </p:nvGrpSpPr>
        <p:grpSpPr>
          <a:xfrm>
            <a:off x="9203896" y="2036556"/>
            <a:ext cx="2041455" cy="3508788"/>
            <a:chOff x="9203896" y="2036556"/>
            <a:chExt cx="2041455" cy="350878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3C8C25A-844B-8FFA-1272-6223DD0085C9}"/>
                </a:ext>
              </a:extLst>
            </p:cNvPr>
            <p:cNvSpPr/>
            <p:nvPr/>
          </p:nvSpPr>
          <p:spPr>
            <a:xfrm>
              <a:off x="9203900" y="2036558"/>
              <a:ext cx="2041451" cy="3508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D681D37-D302-8C28-4973-B7F299E24EAC}"/>
                </a:ext>
              </a:extLst>
            </p:cNvPr>
            <p:cNvSpPr/>
            <p:nvPr/>
          </p:nvSpPr>
          <p:spPr>
            <a:xfrm>
              <a:off x="9203896" y="2036556"/>
              <a:ext cx="2041451" cy="6042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9EF94C-F3A4-4E07-9930-6AECB527FF3B}"/>
                </a:ext>
              </a:extLst>
            </p:cNvPr>
            <p:cNvSpPr txBox="1"/>
            <p:nvPr/>
          </p:nvSpPr>
          <p:spPr>
            <a:xfrm>
              <a:off x="9766805" y="2070251"/>
              <a:ext cx="915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95000"/>
                    </a:schemeClr>
                  </a:solidFill>
                </a:rPr>
                <a:t>Portainer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</a:rPr>
                <a:t>구성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69EC1D-B560-4862-A657-9F1231CE1D96}"/>
                </a:ext>
              </a:extLst>
            </p:cNvPr>
            <p:cNvSpPr txBox="1"/>
            <p:nvPr/>
          </p:nvSpPr>
          <p:spPr>
            <a:xfrm>
              <a:off x="9383173" y="3614272"/>
              <a:ext cx="1682895" cy="84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400" spc="-12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Portainer</a:t>
              </a:r>
              <a:r>
                <a:rPr lang="en-US" altLang="ko-KR" sz="1400" spc="-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1400" spc="-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구성 후</a:t>
              </a:r>
              <a:r>
                <a:rPr lang="en-US" altLang="ko-KR" sz="1400" spc="-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400" spc="-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Docker </a:t>
              </a:r>
              <a:r>
                <a:rPr lang="en-US" altLang="ko-KR" sz="1400" spc="-12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Mointoring</a:t>
              </a:r>
              <a:r>
                <a:rPr lang="en-US" altLang="ko-KR" sz="1400" spc="-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400" spc="-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가능여부 확인</a:t>
              </a:r>
              <a:endParaRPr lang="en-US" altLang="ko-KR" sz="14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1026</Words>
  <Application>Microsoft Office PowerPoint</Application>
  <PresentationFormat>와이드스크린</PresentationFormat>
  <Paragraphs>338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Arial</vt:lpstr>
      <vt:lpstr>Pretendard Black</vt:lpstr>
      <vt:lpstr>Pretendard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knh</cp:lastModifiedBy>
  <cp:revision>74</cp:revision>
  <dcterms:created xsi:type="dcterms:W3CDTF">2022-08-03T01:14:38Z</dcterms:created>
  <dcterms:modified xsi:type="dcterms:W3CDTF">2023-03-24T07:28:10Z</dcterms:modified>
</cp:coreProperties>
</file>